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64" r:id="rId5"/>
    <p:sldId id="265" r:id="rId6"/>
    <p:sldId id="257" r:id="rId7"/>
    <p:sldId id="266" r:id="rId8"/>
    <p:sldId id="267"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A0F6082-8A83-4339-97BB-7C44160AC942}" type="datetimeFigureOut">
              <a:rPr lang="en-GB" smtClean="0"/>
              <a:t>02/06/2018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BC44CB-7A74-4240-9C99-29973E251983}" type="slidenum">
              <a:rPr lang="en-GB" smtClean="0"/>
              <a:t>‹#›</a:t>
            </a:fld>
            <a:endParaRPr lang="en-GB"/>
          </a:p>
        </p:txBody>
      </p:sp>
    </p:spTree>
    <p:extLst>
      <p:ext uri="{BB962C8B-B14F-4D97-AF65-F5344CB8AC3E}">
        <p14:creationId xmlns:p14="http://schemas.microsoft.com/office/powerpoint/2010/main" val="1392668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0F6082-8A83-4339-97BB-7C44160AC942}" type="datetimeFigureOut">
              <a:rPr lang="en-GB" smtClean="0"/>
              <a:t>02/06/2018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BC44CB-7A74-4240-9C99-29973E251983}" type="slidenum">
              <a:rPr lang="en-GB" smtClean="0"/>
              <a:t>‹#›</a:t>
            </a:fld>
            <a:endParaRPr lang="en-GB"/>
          </a:p>
        </p:txBody>
      </p:sp>
    </p:spTree>
    <p:extLst>
      <p:ext uri="{BB962C8B-B14F-4D97-AF65-F5344CB8AC3E}">
        <p14:creationId xmlns:p14="http://schemas.microsoft.com/office/powerpoint/2010/main" val="3483173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0F6082-8A83-4339-97BB-7C44160AC942}" type="datetimeFigureOut">
              <a:rPr lang="en-GB" smtClean="0"/>
              <a:t>02/06/2018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BC44CB-7A74-4240-9C99-29973E251983}" type="slidenum">
              <a:rPr lang="en-GB" smtClean="0"/>
              <a:t>‹#›</a:t>
            </a:fld>
            <a:endParaRPr lang="en-GB"/>
          </a:p>
        </p:txBody>
      </p:sp>
    </p:spTree>
    <p:extLst>
      <p:ext uri="{BB962C8B-B14F-4D97-AF65-F5344CB8AC3E}">
        <p14:creationId xmlns:p14="http://schemas.microsoft.com/office/powerpoint/2010/main" val="455181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0F6082-8A83-4339-97BB-7C44160AC942}" type="datetimeFigureOut">
              <a:rPr lang="en-GB" smtClean="0"/>
              <a:t>02/06/2018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BC44CB-7A74-4240-9C99-29973E251983}" type="slidenum">
              <a:rPr lang="en-GB" smtClean="0"/>
              <a:t>‹#›</a:t>
            </a:fld>
            <a:endParaRPr lang="en-GB"/>
          </a:p>
        </p:txBody>
      </p:sp>
    </p:spTree>
    <p:extLst>
      <p:ext uri="{BB962C8B-B14F-4D97-AF65-F5344CB8AC3E}">
        <p14:creationId xmlns:p14="http://schemas.microsoft.com/office/powerpoint/2010/main" val="570243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0F6082-8A83-4339-97BB-7C44160AC942}" type="datetimeFigureOut">
              <a:rPr lang="en-GB" smtClean="0"/>
              <a:t>02/06/2018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BC44CB-7A74-4240-9C99-29973E251983}" type="slidenum">
              <a:rPr lang="en-GB" smtClean="0"/>
              <a:t>‹#›</a:t>
            </a:fld>
            <a:endParaRPr lang="en-GB"/>
          </a:p>
        </p:txBody>
      </p:sp>
    </p:spTree>
    <p:extLst>
      <p:ext uri="{BB962C8B-B14F-4D97-AF65-F5344CB8AC3E}">
        <p14:creationId xmlns:p14="http://schemas.microsoft.com/office/powerpoint/2010/main" val="2064578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A0F6082-8A83-4339-97BB-7C44160AC942}" type="datetimeFigureOut">
              <a:rPr lang="en-GB" smtClean="0"/>
              <a:t>02/06/2018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BC44CB-7A74-4240-9C99-29973E251983}" type="slidenum">
              <a:rPr lang="en-GB" smtClean="0"/>
              <a:t>‹#›</a:t>
            </a:fld>
            <a:endParaRPr lang="en-GB"/>
          </a:p>
        </p:txBody>
      </p:sp>
    </p:spTree>
    <p:extLst>
      <p:ext uri="{BB962C8B-B14F-4D97-AF65-F5344CB8AC3E}">
        <p14:creationId xmlns:p14="http://schemas.microsoft.com/office/powerpoint/2010/main" val="522031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A0F6082-8A83-4339-97BB-7C44160AC942}" type="datetimeFigureOut">
              <a:rPr lang="en-GB" smtClean="0"/>
              <a:t>02/06/2018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4BC44CB-7A74-4240-9C99-29973E251983}" type="slidenum">
              <a:rPr lang="en-GB" smtClean="0"/>
              <a:t>‹#›</a:t>
            </a:fld>
            <a:endParaRPr lang="en-GB"/>
          </a:p>
        </p:txBody>
      </p:sp>
    </p:spTree>
    <p:extLst>
      <p:ext uri="{BB962C8B-B14F-4D97-AF65-F5344CB8AC3E}">
        <p14:creationId xmlns:p14="http://schemas.microsoft.com/office/powerpoint/2010/main" val="519910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A0F6082-8A83-4339-97BB-7C44160AC942}" type="datetimeFigureOut">
              <a:rPr lang="en-GB" smtClean="0"/>
              <a:t>02/06/2018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4BC44CB-7A74-4240-9C99-29973E251983}" type="slidenum">
              <a:rPr lang="en-GB" smtClean="0"/>
              <a:t>‹#›</a:t>
            </a:fld>
            <a:endParaRPr lang="en-GB"/>
          </a:p>
        </p:txBody>
      </p:sp>
    </p:spTree>
    <p:extLst>
      <p:ext uri="{BB962C8B-B14F-4D97-AF65-F5344CB8AC3E}">
        <p14:creationId xmlns:p14="http://schemas.microsoft.com/office/powerpoint/2010/main" val="2500633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0F6082-8A83-4339-97BB-7C44160AC942}" type="datetimeFigureOut">
              <a:rPr lang="en-GB" smtClean="0"/>
              <a:t>02/06/2018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4BC44CB-7A74-4240-9C99-29973E251983}" type="slidenum">
              <a:rPr lang="en-GB" smtClean="0"/>
              <a:t>‹#›</a:t>
            </a:fld>
            <a:endParaRPr lang="en-GB"/>
          </a:p>
        </p:txBody>
      </p:sp>
    </p:spTree>
    <p:extLst>
      <p:ext uri="{BB962C8B-B14F-4D97-AF65-F5344CB8AC3E}">
        <p14:creationId xmlns:p14="http://schemas.microsoft.com/office/powerpoint/2010/main" val="3722908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0F6082-8A83-4339-97BB-7C44160AC942}" type="datetimeFigureOut">
              <a:rPr lang="en-GB" smtClean="0"/>
              <a:t>02/06/2018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BC44CB-7A74-4240-9C99-29973E251983}" type="slidenum">
              <a:rPr lang="en-GB" smtClean="0"/>
              <a:t>‹#›</a:t>
            </a:fld>
            <a:endParaRPr lang="en-GB"/>
          </a:p>
        </p:txBody>
      </p:sp>
    </p:spTree>
    <p:extLst>
      <p:ext uri="{BB962C8B-B14F-4D97-AF65-F5344CB8AC3E}">
        <p14:creationId xmlns:p14="http://schemas.microsoft.com/office/powerpoint/2010/main" val="1283191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0F6082-8A83-4339-97BB-7C44160AC942}" type="datetimeFigureOut">
              <a:rPr lang="en-GB" smtClean="0"/>
              <a:t>02/06/2018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BC44CB-7A74-4240-9C99-29973E251983}" type="slidenum">
              <a:rPr lang="en-GB" smtClean="0"/>
              <a:t>‹#›</a:t>
            </a:fld>
            <a:endParaRPr lang="en-GB"/>
          </a:p>
        </p:txBody>
      </p:sp>
    </p:spTree>
    <p:extLst>
      <p:ext uri="{BB962C8B-B14F-4D97-AF65-F5344CB8AC3E}">
        <p14:creationId xmlns:p14="http://schemas.microsoft.com/office/powerpoint/2010/main" val="871105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F6082-8A83-4339-97BB-7C44160AC942}" type="datetimeFigureOut">
              <a:rPr lang="en-GB" smtClean="0"/>
              <a:t>02/06/2018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C44CB-7A74-4240-9C99-29973E251983}" type="slidenum">
              <a:rPr lang="en-GB" smtClean="0"/>
              <a:t>‹#›</a:t>
            </a:fld>
            <a:endParaRPr lang="en-GB"/>
          </a:p>
        </p:txBody>
      </p:sp>
    </p:spTree>
    <p:extLst>
      <p:ext uri="{BB962C8B-B14F-4D97-AF65-F5344CB8AC3E}">
        <p14:creationId xmlns:p14="http://schemas.microsoft.com/office/powerpoint/2010/main" val="2384058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0729"/>
            <a:ext cx="7772400" cy="2619722"/>
          </a:xfrm>
        </p:spPr>
        <p:txBody>
          <a:bodyPr>
            <a:normAutofit fontScale="90000"/>
          </a:bodyPr>
          <a:lstStyle/>
          <a:p>
            <a:br>
              <a:rPr lang="en-GB" dirty="0"/>
            </a:br>
            <a:br>
              <a:rPr lang="en-GB" dirty="0"/>
            </a:br>
            <a:br>
              <a:rPr lang="en-GB" dirty="0"/>
            </a:br>
            <a:br>
              <a:rPr lang="en-US" sz="5300" dirty="0">
                <a:solidFill>
                  <a:srgbClr val="090DC5"/>
                </a:solidFill>
              </a:rPr>
            </a:br>
            <a:r>
              <a:rPr lang="en-US" sz="8000" dirty="0">
                <a:solidFill>
                  <a:srgbClr val="090DC5"/>
                </a:solidFill>
              </a:rPr>
              <a:t>A Level </a:t>
            </a:r>
            <a:r>
              <a:rPr lang="en-US" sz="8000" b="1" dirty="0" err="1">
                <a:solidFill>
                  <a:srgbClr val="090DC5"/>
                </a:solidFill>
              </a:rPr>
              <a:t>Maths</a:t>
            </a:r>
            <a:r>
              <a:rPr lang="en-US" sz="8000" b="1" dirty="0">
                <a:solidFill>
                  <a:srgbClr val="090DC5"/>
                </a:solidFill>
              </a:rPr>
              <a:t> </a:t>
            </a:r>
            <a:br>
              <a:rPr lang="en-US" sz="5300" b="1" dirty="0">
                <a:solidFill>
                  <a:srgbClr val="090DC5"/>
                </a:solidFill>
              </a:rPr>
            </a:br>
            <a:r>
              <a:rPr lang="en-US" sz="6000" i="1" dirty="0"/>
              <a:t>Transition Work </a:t>
            </a:r>
            <a:endParaRPr lang="en-GB" sz="4900" i="1" dirty="0"/>
          </a:p>
        </p:txBody>
      </p:sp>
      <p:sp>
        <p:nvSpPr>
          <p:cNvPr id="3" name="Subtitle 2"/>
          <p:cNvSpPr>
            <a:spLocks noGrp="1"/>
          </p:cNvSpPr>
          <p:nvPr>
            <p:ph type="subTitle" idx="1"/>
          </p:nvPr>
        </p:nvSpPr>
        <p:spPr>
          <a:xfrm>
            <a:off x="1371600" y="4725144"/>
            <a:ext cx="6400800" cy="913656"/>
          </a:xfrm>
        </p:spPr>
        <p:txBody>
          <a:bodyPr/>
          <a:lstStyle/>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5220" y="200087"/>
            <a:ext cx="7353560" cy="2088232"/>
          </a:xfrm>
          <a:prstGeom prst="rect">
            <a:avLst/>
          </a:prstGeom>
        </p:spPr>
      </p:pic>
    </p:spTree>
    <p:extLst>
      <p:ext uri="{BB962C8B-B14F-4D97-AF65-F5344CB8AC3E}">
        <p14:creationId xmlns:p14="http://schemas.microsoft.com/office/powerpoint/2010/main" val="4139798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do you do in your first year? </a:t>
            </a:r>
            <a:endParaRPr lang="en-GB" b="1"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There are THREE strands: </a:t>
            </a:r>
          </a:p>
          <a:p>
            <a:pPr marL="0" indent="0">
              <a:buNone/>
            </a:pPr>
            <a:r>
              <a:rPr lang="en-US" sz="3300" b="1" i="1" dirty="0">
                <a:solidFill>
                  <a:srgbClr val="090DC5"/>
                </a:solidFill>
              </a:rPr>
              <a:t>Pure Mathematics</a:t>
            </a:r>
            <a:endParaRPr lang="en-US" sz="3300" i="1" dirty="0">
              <a:solidFill>
                <a:srgbClr val="090DC5"/>
              </a:solidFill>
            </a:endParaRPr>
          </a:p>
          <a:p>
            <a:pPr marL="400050" lvl="1" indent="0">
              <a:buNone/>
            </a:pPr>
            <a:r>
              <a:rPr lang="en-GB" dirty="0"/>
              <a:t>This covers the techniques primarily focused on Number and Algebra and is needed to apply maths to a range of problems  including calculus, further trigonometry, logarithms and exponentials.</a:t>
            </a:r>
          </a:p>
          <a:p>
            <a:pPr marL="0" indent="0">
              <a:buNone/>
            </a:pPr>
            <a:r>
              <a:rPr lang="en-US" sz="3300" b="1" i="1" dirty="0">
                <a:solidFill>
                  <a:srgbClr val="090DC5"/>
                </a:solidFill>
              </a:rPr>
              <a:t>Statistics</a:t>
            </a:r>
            <a:endParaRPr lang="en-US" sz="3300" i="1" dirty="0">
              <a:solidFill>
                <a:srgbClr val="090DC5"/>
              </a:solidFill>
            </a:endParaRPr>
          </a:p>
          <a:p>
            <a:pPr marL="400050" lvl="1" indent="0">
              <a:buNone/>
            </a:pPr>
            <a:r>
              <a:rPr lang="en-US" dirty="0"/>
              <a:t>This covers the use of Maths as a statistical tool to collect, represent and </a:t>
            </a:r>
            <a:r>
              <a:rPr lang="en-US" dirty="0" err="1"/>
              <a:t>analyse</a:t>
            </a:r>
            <a:r>
              <a:rPr lang="en-US" dirty="0"/>
              <a:t> data as well as investigating probability and it’s applications.</a:t>
            </a:r>
          </a:p>
          <a:p>
            <a:pPr marL="0" indent="0">
              <a:buNone/>
            </a:pPr>
            <a:r>
              <a:rPr lang="en-US" sz="3300" b="1" i="1" dirty="0">
                <a:solidFill>
                  <a:srgbClr val="090DC5"/>
                </a:solidFill>
              </a:rPr>
              <a:t>Mechanics</a:t>
            </a:r>
            <a:endParaRPr lang="en-US" sz="3300" i="1" dirty="0">
              <a:solidFill>
                <a:srgbClr val="090DC5"/>
              </a:solidFill>
            </a:endParaRPr>
          </a:p>
          <a:p>
            <a:pPr marL="400050" lvl="1" indent="0">
              <a:buNone/>
            </a:pPr>
            <a:r>
              <a:rPr lang="en-US" dirty="0"/>
              <a:t>This covers the modelling of Forces and Velocity to solve a variety of engineering style problems.</a:t>
            </a:r>
          </a:p>
          <a:p>
            <a:pPr marL="400050" lvl="1" indent="0">
              <a:buNone/>
            </a:pPr>
            <a:endParaRPr lang="en-US" dirty="0"/>
          </a:p>
          <a:p>
            <a:pPr marL="400050" lvl="1" indent="0">
              <a:buNone/>
            </a:pPr>
            <a:endParaRPr lang="en-GB" dirty="0"/>
          </a:p>
        </p:txBody>
      </p:sp>
    </p:spTree>
    <p:extLst>
      <p:ext uri="{BB962C8B-B14F-4D97-AF65-F5344CB8AC3E}">
        <p14:creationId xmlns:p14="http://schemas.microsoft.com/office/powerpoint/2010/main" val="2213648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80728"/>
          </a:xfrm>
        </p:spPr>
        <p:txBody>
          <a:bodyPr>
            <a:normAutofit fontScale="90000"/>
          </a:bodyPr>
          <a:lstStyle/>
          <a:p>
            <a:r>
              <a:rPr lang="en-US" b="1" dirty="0"/>
              <a:t>Am I right for this course? </a:t>
            </a:r>
            <a:br>
              <a:rPr lang="en-US" dirty="0"/>
            </a:br>
            <a:r>
              <a:rPr lang="en-US" sz="3100" dirty="0">
                <a:solidFill>
                  <a:srgbClr val="090DC5"/>
                </a:solidFill>
              </a:rPr>
              <a:t>How many of these statements fit your personality?</a:t>
            </a:r>
            <a:r>
              <a:rPr lang="en-US" sz="4000" dirty="0"/>
              <a:t> </a:t>
            </a:r>
            <a:endParaRPr lang="en-GB" sz="4000" dirty="0"/>
          </a:p>
        </p:txBody>
      </p:sp>
      <p:sp>
        <p:nvSpPr>
          <p:cNvPr id="3" name="Content Placeholder 2"/>
          <p:cNvSpPr>
            <a:spLocks noGrp="1"/>
          </p:cNvSpPr>
          <p:nvPr>
            <p:ph idx="1"/>
          </p:nvPr>
        </p:nvSpPr>
        <p:spPr>
          <a:xfrm>
            <a:off x="457200" y="1628800"/>
            <a:ext cx="8229600" cy="5904656"/>
          </a:xfrm>
        </p:spPr>
        <p:txBody>
          <a:bodyPr>
            <a:normAutofit fontScale="70000" lnSpcReduction="20000"/>
          </a:bodyPr>
          <a:lstStyle/>
          <a:p>
            <a:r>
              <a:rPr lang="en-US" dirty="0"/>
              <a:t>I am predicted a 6 grade or above for </a:t>
            </a:r>
            <a:r>
              <a:rPr lang="en-US" dirty="0" err="1"/>
              <a:t>maths</a:t>
            </a:r>
            <a:r>
              <a:rPr lang="en-US" dirty="0"/>
              <a:t> GCSE.</a:t>
            </a:r>
          </a:p>
          <a:p>
            <a:r>
              <a:rPr lang="en-US" dirty="0"/>
              <a:t>I </a:t>
            </a:r>
            <a:r>
              <a:rPr lang="en-GB" dirty="0"/>
              <a:t>am confident in manipulating algebraic expressions and solving equations.</a:t>
            </a:r>
          </a:p>
          <a:p>
            <a:r>
              <a:rPr lang="en-US" dirty="0"/>
              <a:t>I have </a:t>
            </a:r>
            <a:r>
              <a:rPr lang="en-GB" dirty="0"/>
              <a:t>the ability to understand difficult concepts and apply these to problems, taking a flexible approach at times.</a:t>
            </a:r>
          </a:p>
          <a:p>
            <a:r>
              <a:rPr lang="en-US" dirty="0"/>
              <a:t>I </a:t>
            </a:r>
            <a:r>
              <a:rPr lang="en-GB" dirty="0"/>
              <a:t>have good time management, resilience and the ability to work independently and with other students.</a:t>
            </a:r>
            <a:endParaRPr lang="en-US" dirty="0"/>
          </a:p>
          <a:p>
            <a:r>
              <a:rPr lang="en-US" dirty="0"/>
              <a:t>I enjoy solving complex problems with many steps and can communicate my answers clearly and logically.</a:t>
            </a:r>
          </a:p>
          <a:p>
            <a:r>
              <a:rPr lang="en-US" dirty="0"/>
              <a:t>I can meet deadlines and work under a lot of pressure.</a:t>
            </a:r>
          </a:p>
          <a:p>
            <a:r>
              <a:rPr lang="en-US" dirty="0"/>
              <a:t>I am prepared to work hard to close any gaps in my knowledge seeking help outside of lessons where necessary.</a:t>
            </a:r>
          </a:p>
          <a:p>
            <a:r>
              <a:rPr lang="en-US" dirty="0"/>
              <a:t>I am enthusiastic in class and love to participate in discussions. </a:t>
            </a:r>
          </a:p>
          <a:p>
            <a:pPr marL="0" indent="0">
              <a:buNone/>
            </a:pPr>
            <a:endParaRPr lang="en-US" sz="2900" b="1" dirty="0"/>
          </a:p>
          <a:p>
            <a:pPr marL="0" indent="0" algn="ctr">
              <a:buNone/>
            </a:pPr>
            <a:r>
              <a:rPr lang="en-US" sz="3400" b="1" dirty="0">
                <a:solidFill>
                  <a:srgbClr val="090DC5"/>
                </a:solidFill>
              </a:rPr>
              <a:t>If you </a:t>
            </a:r>
            <a:r>
              <a:rPr lang="en-US" sz="3400" b="1" dirty="0" err="1">
                <a:solidFill>
                  <a:srgbClr val="090DC5"/>
                </a:solidFill>
              </a:rPr>
              <a:t>recognised</a:t>
            </a:r>
            <a:r>
              <a:rPr lang="en-US" sz="3400" b="1" dirty="0">
                <a:solidFill>
                  <a:srgbClr val="090DC5"/>
                </a:solidFill>
              </a:rPr>
              <a:t> yourself in many of these statements then this is the course for you!</a:t>
            </a:r>
            <a:endParaRPr lang="en-GB" sz="3400" dirty="0">
              <a:solidFill>
                <a:srgbClr val="090DC5"/>
              </a:solidFill>
            </a:endParaRPr>
          </a:p>
        </p:txBody>
      </p:sp>
    </p:spTree>
    <p:extLst>
      <p:ext uri="{BB962C8B-B14F-4D97-AF65-F5344CB8AC3E}">
        <p14:creationId xmlns:p14="http://schemas.microsoft.com/office/powerpoint/2010/main" val="3498343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Key Message! </a:t>
            </a:r>
          </a:p>
        </p:txBody>
      </p:sp>
      <p:sp>
        <p:nvSpPr>
          <p:cNvPr id="3" name="Content Placeholder 2"/>
          <p:cNvSpPr>
            <a:spLocks noGrp="1"/>
          </p:cNvSpPr>
          <p:nvPr>
            <p:ph idx="1"/>
          </p:nvPr>
        </p:nvSpPr>
        <p:spPr/>
        <p:txBody>
          <a:bodyPr>
            <a:normAutofit/>
          </a:bodyPr>
          <a:lstStyle/>
          <a:p>
            <a:pPr marL="0" indent="0">
              <a:buNone/>
            </a:pPr>
            <a:r>
              <a:rPr lang="en-US" dirty="0"/>
              <a:t>A Level Maths is a challenging, yet rewarding course and is a step up from GCSE. Be prepared to meet new concepts and ideas in class and put these into practice outside of lessons. </a:t>
            </a:r>
          </a:p>
          <a:p>
            <a:pPr marL="0" indent="0">
              <a:buNone/>
            </a:pPr>
            <a:endParaRPr lang="en-US" dirty="0"/>
          </a:p>
          <a:p>
            <a:pPr marL="0" indent="0">
              <a:buNone/>
            </a:pPr>
            <a:r>
              <a:rPr lang="en-US" dirty="0"/>
              <a:t>You will often need to work together and seek help from your teachers outside of lesson time.</a:t>
            </a:r>
            <a:endParaRPr lang="en-GB" dirty="0"/>
          </a:p>
        </p:txBody>
      </p:sp>
    </p:spTree>
    <p:extLst>
      <p:ext uri="{BB962C8B-B14F-4D97-AF65-F5344CB8AC3E}">
        <p14:creationId xmlns:p14="http://schemas.microsoft.com/office/powerpoint/2010/main" val="1064696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720080"/>
          </a:xfrm>
        </p:spPr>
        <p:txBody>
          <a:bodyPr>
            <a:normAutofit fontScale="90000"/>
          </a:bodyPr>
          <a:lstStyle/>
          <a:p>
            <a:r>
              <a:rPr lang="en-GB" b="1" dirty="0"/>
              <a:t>Summer Bridging Work: </a:t>
            </a:r>
            <a:r>
              <a:rPr lang="en-GB" b="1" dirty="0">
                <a:solidFill>
                  <a:srgbClr val="090DC5"/>
                </a:solidFill>
              </a:rPr>
              <a:t>ESSENTIAL</a:t>
            </a:r>
            <a:r>
              <a:rPr lang="en-GB" b="1" dirty="0"/>
              <a:t> </a:t>
            </a:r>
          </a:p>
        </p:txBody>
      </p:sp>
      <p:sp>
        <p:nvSpPr>
          <p:cNvPr id="3" name="Content Placeholder 2"/>
          <p:cNvSpPr>
            <a:spLocks noGrp="1"/>
          </p:cNvSpPr>
          <p:nvPr>
            <p:ph idx="1"/>
          </p:nvPr>
        </p:nvSpPr>
        <p:spPr>
          <a:xfrm>
            <a:off x="179512" y="1052736"/>
            <a:ext cx="8712968" cy="3960439"/>
          </a:xfrm>
        </p:spPr>
        <p:txBody>
          <a:bodyPr>
            <a:normAutofit/>
          </a:bodyPr>
          <a:lstStyle/>
          <a:p>
            <a:pPr marL="0" indent="0">
              <a:buNone/>
            </a:pPr>
            <a:r>
              <a:rPr lang="en-US" sz="1600" b="1" i="1" dirty="0">
                <a:solidFill>
                  <a:srgbClr val="090DC5"/>
                </a:solidFill>
              </a:rPr>
              <a:t>During the summer holiday you will be expected to complete the following:</a:t>
            </a:r>
          </a:p>
          <a:p>
            <a:pPr marL="0" indent="0">
              <a:buNone/>
            </a:pPr>
            <a:r>
              <a:rPr lang="en-US" sz="1600" dirty="0"/>
              <a:t>1. </a:t>
            </a:r>
            <a:r>
              <a:rPr lang="en-US" sz="1600" b="1" dirty="0"/>
              <a:t>Complete the A Level transition assignment.</a:t>
            </a:r>
            <a:r>
              <a:rPr lang="en-US" sz="1600" dirty="0"/>
              <a:t> This covers some of the grade 7-9 GCSE topics which you will be expected to know from the start of the course. You must complete all the questions and communicate your working out clearly to show how you arrived at the answer.</a:t>
            </a:r>
          </a:p>
          <a:p>
            <a:pPr marL="0" indent="0">
              <a:buNone/>
            </a:pPr>
            <a:r>
              <a:rPr lang="en-US" sz="1600" dirty="0"/>
              <a:t>2. </a:t>
            </a:r>
            <a:r>
              <a:rPr lang="en-US" sz="1600" b="1" dirty="0"/>
              <a:t>Revise </a:t>
            </a:r>
            <a:r>
              <a:rPr lang="en-US" sz="1600" dirty="0"/>
              <a:t>for an initial exam in the 1</a:t>
            </a:r>
            <a:r>
              <a:rPr lang="en-US" sz="1600" baseline="30000" dirty="0"/>
              <a:t>st</a:t>
            </a:r>
            <a:r>
              <a:rPr lang="en-US" sz="1600" dirty="0"/>
              <a:t> half term of the course. It is essential that students achieve a pass in this exam in order to continue the course. The test will cover the same topics as the transition assignment and will ensure that you have the basic knowledge required to begin the course.</a:t>
            </a:r>
          </a:p>
        </p:txBody>
      </p:sp>
    </p:spTree>
    <p:extLst>
      <p:ext uri="{BB962C8B-B14F-4D97-AF65-F5344CB8AC3E}">
        <p14:creationId xmlns:p14="http://schemas.microsoft.com/office/powerpoint/2010/main" val="1988943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en-GB" sz="4000" b="1" dirty="0"/>
              <a:t>Summer Bridging Work: </a:t>
            </a:r>
            <a:r>
              <a:rPr lang="en-GB" sz="4000" b="1" dirty="0">
                <a:solidFill>
                  <a:srgbClr val="090DC5"/>
                </a:solidFill>
              </a:rPr>
              <a:t>RECOMMENDED</a:t>
            </a:r>
            <a:r>
              <a:rPr lang="en-GB" sz="4000" dirty="0"/>
              <a:t> </a:t>
            </a:r>
          </a:p>
        </p:txBody>
      </p:sp>
      <p:sp>
        <p:nvSpPr>
          <p:cNvPr id="3" name="Content Placeholder 2"/>
          <p:cNvSpPr>
            <a:spLocks noGrp="1"/>
          </p:cNvSpPr>
          <p:nvPr>
            <p:ph idx="1"/>
          </p:nvPr>
        </p:nvSpPr>
        <p:spPr>
          <a:xfrm>
            <a:off x="457200" y="1340768"/>
            <a:ext cx="8229600" cy="5328592"/>
          </a:xfrm>
        </p:spPr>
        <p:txBody>
          <a:bodyPr>
            <a:normAutofit fontScale="77500" lnSpcReduction="20000"/>
          </a:bodyPr>
          <a:lstStyle/>
          <a:p>
            <a:r>
              <a:rPr lang="en-US" b="1" dirty="0">
                <a:solidFill>
                  <a:srgbClr val="090DC5"/>
                </a:solidFill>
              </a:rPr>
              <a:t>Complete any extra practice. </a:t>
            </a:r>
            <a:r>
              <a:rPr lang="en-US" dirty="0"/>
              <a:t>Additional practice questions are attached to provide additional help for topics which you find more difficult.</a:t>
            </a:r>
          </a:p>
          <a:p>
            <a:r>
              <a:rPr lang="en-US" b="1" dirty="0">
                <a:solidFill>
                  <a:srgbClr val="090DC5"/>
                </a:solidFill>
              </a:rPr>
              <a:t>Use a GCSE textbook or revision notes from last year </a:t>
            </a:r>
            <a:r>
              <a:rPr lang="en-US" dirty="0"/>
              <a:t>to brush up on any of the topics you are unsure of and help with revision for the test.</a:t>
            </a:r>
          </a:p>
          <a:p>
            <a:r>
              <a:rPr lang="en-US" b="1" dirty="0">
                <a:solidFill>
                  <a:srgbClr val="090DC5"/>
                </a:solidFill>
              </a:rPr>
              <a:t>Use GCSE past papers </a:t>
            </a:r>
            <a:r>
              <a:rPr lang="en-US" dirty="0"/>
              <a:t>to help practice the 7-9 grade questions which appear in the last half of the paper.</a:t>
            </a:r>
          </a:p>
          <a:p>
            <a:r>
              <a:rPr lang="en-US" b="1" dirty="0">
                <a:solidFill>
                  <a:srgbClr val="090DC5"/>
                </a:solidFill>
              </a:rPr>
              <a:t>Seek help from your teachers and friends </a:t>
            </a:r>
            <a:r>
              <a:rPr lang="en-US" dirty="0"/>
              <a:t>to ensure you are well prepared for the entrance exam and to begin the course.</a:t>
            </a:r>
          </a:p>
          <a:p>
            <a:r>
              <a:rPr lang="en-US" b="1" dirty="0">
                <a:solidFill>
                  <a:srgbClr val="090DC5"/>
                </a:solidFill>
              </a:rPr>
              <a:t>Do </a:t>
            </a:r>
            <a:r>
              <a:rPr lang="en-US" b="1" dirty="0" err="1">
                <a:solidFill>
                  <a:srgbClr val="090DC5"/>
                </a:solidFill>
              </a:rPr>
              <a:t>Maths</a:t>
            </a:r>
            <a:r>
              <a:rPr lang="en-US" b="1" dirty="0">
                <a:solidFill>
                  <a:srgbClr val="090DC5"/>
                </a:solidFill>
              </a:rPr>
              <a:t> regularly </a:t>
            </a:r>
            <a:r>
              <a:rPr lang="en-US" dirty="0"/>
              <a:t>during the holidays rather than doing all the preparation in one block to ensure you are constantly reminded of the topics and techniques needed. </a:t>
            </a:r>
          </a:p>
          <a:p>
            <a:endParaRPr lang="en-US" dirty="0"/>
          </a:p>
          <a:p>
            <a:endParaRPr lang="en-US" dirty="0"/>
          </a:p>
          <a:p>
            <a:endParaRPr lang="en-US" dirty="0"/>
          </a:p>
        </p:txBody>
      </p:sp>
    </p:spTree>
    <p:extLst>
      <p:ext uri="{BB962C8B-B14F-4D97-AF65-F5344CB8AC3E}">
        <p14:creationId xmlns:p14="http://schemas.microsoft.com/office/powerpoint/2010/main" val="3367901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73730"/>
          </a:xfrm>
        </p:spPr>
        <p:txBody>
          <a:bodyPr>
            <a:normAutofit fontScale="90000"/>
          </a:bodyPr>
          <a:lstStyle/>
          <a:p>
            <a:r>
              <a:rPr lang="en-GB" dirty="0"/>
              <a:t>Broaden you Mathematical Horizon</a:t>
            </a:r>
          </a:p>
        </p:txBody>
      </p:sp>
      <p:sp>
        <p:nvSpPr>
          <p:cNvPr id="4" name="Rectangle 2"/>
          <p:cNvSpPr>
            <a:spLocks noChangeArrowheads="1"/>
          </p:cNvSpPr>
          <p:nvPr/>
        </p:nvSpPr>
        <p:spPr bwMode="auto">
          <a:xfrm>
            <a:off x="244897" y="984047"/>
            <a:ext cx="4327103"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Times New Roman" panose="02020603050405020304" pitchFamily="18" charset="0"/>
              </a:rPr>
              <a:t>Investigate YouTube</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Times New Roman" panose="02020603050405020304" pitchFamily="18" charset="0"/>
              </a:rPr>
              <a:t>Look for the </a:t>
            </a:r>
            <a:r>
              <a:rPr kumimoji="0" lang="en-US" altLang="en-US" sz="1800" b="0" i="0" u="none" strike="noStrike" cap="none" normalizeH="0" baseline="0" dirty="0" err="1">
                <a:ln>
                  <a:noFill/>
                </a:ln>
                <a:solidFill>
                  <a:schemeClr val="tx1"/>
                </a:solidFill>
                <a:effectLst/>
                <a:latin typeface="Calibri" panose="020F0502020204030204" pitchFamily="34" charset="0"/>
                <a:ea typeface="Arial" panose="020B0604020202020204" pitchFamily="34" charset="0"/>
                <a:cs typeface="Times New Roman" panose="02020603050405020304" pitchFamily="18" charset="0"/>
              </a:rPr>
              <a:t>Numberphile</a:t>
            </a:r>
            <a:r>
              <a:rPr kumimoji="0" lang="en-US" altLang="en-US" sz="18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Times New Roman" panose="02020603050405020304" pitchFamily="18" charset="0"/>
              </a:rPr>
              <a:t> channel or videos by the 'Festival of the Spoken’ nerd team</a:t>
            </a:r>
            <a:endParaRPr kumimoji="0" lang="en-GB" altLang="en-US" sz="800" b="0" i="0" u="none" strike="noStrike" cap="none" normalizeH="0" baseline="0" dirty="0">
              <a:ln>
                <a:noFill/>
              </a:ln>
              <a:solidFill>
                <a:schemeClr val="tx1"/>
              </a:solidFill>
              <a:effectLst/>
            </a:endParaRPr>
          </a:p>
        </p:txBody>
      </p:sp>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9884" y="930930"/>
            <a:ext cx="2047875" cy="115252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8827" y="4665835"/>
            <a:ext cx="922337" cy="136525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4196" y="4317379"/>
            <a:ext cx="917575" cy="136683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98221" y="4653136"/>
            <a:ext cx="952500" cy="136207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7"/>
          <p:cNvSpPr>
            <a:spLocks noChangeArrowheads="1"/>
          </p:cNvSpPr>
          <p:nvPr/>
        </p:nvSpPr>
        <p:spPr bwMode="auto">
          <a:xfrm>
            <a:off x="3759169" y="5000798"/>
            <a:ext cx="4927631"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Times New Roman" panose="02020603050405020304" pitchFamily="18" charset="0"/>
              </a:rPr>
              <a:t>Watch a Film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Times New Roman" panose="02020603050405020304" pitchFamily="18" charset="0"/>
              </a:rPr>
              <a:t>'Hidden Figures’ PG</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Times New Roman" panose="02020603050405020304" pitchFamily="18" charset="0"/>
              </a:rPr>
              <a:t>'Beautiful Mind’ 12</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Times New Roman" panose="02020603050405020304" pitchFamily="18" charset="0"/>
              </a:rPr>
              <a:t>'The Imitation Game’ 12</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Times New Roman" panose="02020603050405020304" pitchFamily="18" charset="0"/>
              </a:rPr>
              <a:t>You'll be surprised how many results you get if you</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strike="noStrike" cap="none" normalizeH="0" baseline="0" dirty="0">
                <a:ln>
                  <a:noFill/>
                </a:ln>
                <a:solidFill>
                  <a:schemeClr val="tx1"/>
                </a:solidFill>
                <a:effectLst/>
                <a:latin typeface="Calibri" panose="020F0502020204030204" pitchFamily="34" charset="0"/>
                <a:ea typeface="Arial" panose="020B0604020202020204" pitchFamily="34" charset="0"/>
                <a:cs typeface="Times New Roman" panose="02020603050405020304" pitchFamily="18" charset="0"/>
              </a:rPr>
              <a:t>Google</a:t>
            </a:r>
            <a:r>
              <a:rPr kumimoji="0" lang="en-US" altLang="en-US" sz="18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Times New Roman" panose="02020603050405020304" pitchFamily="18" charset="0"/>
              </a:rPr>
              <a:t> '</a:t>
            </a:r>
            <a:r>
              <a:rPr kumimoji="0" lang="en-US" altLang="en-US" sz="1800" b="0" i="0" u="none" strike="noStrike" cap="none" normalizeH="0" baseline="0" dirty="0" err="1">
                <a:ln>
                  <a:noFill/>
                </a:ln>
                <a:solidFill>
                  <a:schemeClr val="tx1"/>
                </a:solidFill>
                <a:effectLst/>
                <a:latin typeface="Calibri" panose="020F0502020204030204" pitchFamily="34" charset="0"/>
                <a:ea typeface="Arial" panose="020B0604020202020204" pitchFamily="34" charset="0"/>
                <a:cs typeface="Times New Roman" panose="02020603050405020304" pitchFamily="18" charset="0"/>
              </a:rPr>
              <a:t>maths</a:t>
            </a:r>
            <a:r>
              <a:rPr kumimoji="0" lang="en-US" altLang="en-US" sz="18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Times New Roman" panose="02020603050405020304" pitchFamily="18" charset="0"/>
              </a:rPr>
              <a:t> films on Netflix</a:t>
            </a:r>
            <a:r>
              <a:rPr kumimoji="0" lang="en-GB" altLang="en-US" sz="18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Times New Roman" panose="02020603050405020304" pitchFamily="18" charset="0"/>
              </a:rPr>
              <a:t>’</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7" name="Rectangle 8"/>
          <p:cNvSpPr>
            <a:spLocks noChangeArrowheads="1"/>
          </p:cNvSpPr>
          <p:nvPr/>
        </p:nvSpPr>
        <p:spPr bwMode="auto">
          <a:xfrm>
            <a:off x="123825"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8" name="Rectangle 9"/>
          <p:cNvSpPr>
            <a:spLocks noChangeArrowheads="1"/>
          </p:cNvSpPr>
          <p:nvPr/>
        </p:nvSpPr>
        <p:spPr bwMode="auto">
          <a:xfrm>
            <a:off x="123825" y="1819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2058" name="Picture 10"/>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84484" y="5889419"/>
            <a:ext cx="1902792" cy="882748"/>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12"/>
          <p:cNvSpPr>
            <a:spLocks noChangeArrowheads="1"/>
          </p:cNvSpPr>
          <p:nvPr/>
        </p:nvSpPr>
        <p:spPr bwMode="auto">
          <a:xfrm>
            <a:off x="121270" y="4464022"/>
            <a:ext cx="3575993" cy="1923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Times New Roman" panose="02020603050405020304" pitchFamily="18" charset="0"/>
              </a:rPr>
              <a:t>Try a “Maths” App - </a:t>
            </a:r>
            <a:r>
              <a:rPr kumimoji="0" lang="en-US" altLang="en-US" sz="1800" b="1" i="0" u="none" strike="noStrike" cap="none" normalizeH="0" baseline="0" dirty="0" err="1">
                <a:ln>
                  <a:noFill/>
                </a:ln>
                <a:solidFill>
                  <a:schemeClr val="tx1"/>
                </a:solidFill>
                <a:effectLst/>
                <a:latin typeface="Calibri" panose="020F0502020204030204" pitchFamily="34" charset="0"/>
                <a:ea typeface="Arial" panose="020B0604020202020204" pitchFamily="34" charset="0"/>
                <a:cs typeface="Times New Roman" panose="02020603050405020304" pitchFamily="18" charset="0"/>
              </a:rPr>
              <a:t>Sumaze</a:t>
            </a:r>
            <a:r>
              <a:rPr kumimoji="0" lang="en-US" altLang="en-US" sz="1800" b="1"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Times New Roman" panose="02020603050405020304" pitchFamily="18" charset="0"/>
              </a:rPr>
              <a:t> </a:t>
            </a:r>
            <a:r>
              <a:rPr kumimoji="0" lang="en-US" altLang="en-US" sz="18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Times New Roman" panose="02020603050405020304" pitchFamily="18" charset="0"/>
              </a:rPr>
              <a:t>Number and logic problems in a maze-style game. If you have a lot of free time </a:t>
            </a:r>
            <a:r>
              <a:rPr kumimoji="0" lang="en-US" altLang="en-US" sz="1800" b="0" i="0" u="none" strike="noStrike" cap="none" normalizeH="0" baseline="0" dirty="0" err="1">
                <a:ln>
                  <a:noFill/>
                </a:ln>
                <a:solidFill>
                  <a:schemeClr val="tx1"/>
                </a:solidFill>
                <a:effectLst/>
                <a:latin typeface="Calibri" panose="020F0502020204030204" pitchFamily="34" charset="0"/>
                <a:ea typeface="Arial" panose="020B0604020202020204" pitchFamily="34" charset="0"/>
                <a:cs typeface="Times New Roman" panose="02020603050405020304" pitchFamily="18" charset="0"/>
              </a:rPr>
              <a:t>Sumaze</a:t>
            </a:r>
            <a:r>
              <a:rPr kumimoji="0" lang="en-US" altLang="en-US" sz="18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Times New Roman" panose="02020603050405020304" pitchFamily="18" charset="0"/>
              </a:rPr>
              <a:t> 1 can be done in under two days</a:t>
            </a:r>
            <a:endParaRPr kumimoji="0" lang="en-US"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14"/>
          <p:cNvSpPr>
            <a:spLocks noChangeArrowheads="1"/>
          </p:cNvSpPr>
          <p:nvPr/>
        </p:nvSpPr>
        <p:spPr bwMode="auto">
          <a:xfrm>
            <a:off x="1563530" y="262823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Times New Roman" panose="02020603050405020304" pitchFamily="18" charset="0"/>
              </a:rPr>
              <a:t>Read a book and follow the authors on social media</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Times New Roman" panose="02020603050405020304" pitchFamily="18" charset="0"/>
              </a:rPr>
              <a:t>‘Alex’s Adventures in </a:t>
            </a:r>
            <a:r>
              <a:rPr kumimoji="0" lang="en-US" altLang="en-US" sz="1800" b="0" i="0" u="none" strike="noStrike" cap="none" normalizeH="0" baseline="0" dirty="0" err="1">
                <a:ln>
                  <a:noFill/>
                </a:ln>
                <a:solidFill>
                  <a:schemeClr val="tx1"/>
                </a:solidFill>
                <a:effectLst/>
                <a:latin typeface="Calibri" panose="020F0502020204030204" pitchFamily="34" charset="0"/>
                <a:ea typeface="Arial" panose="020B0604020202020204" pitchFamily="34" charset="0"/>
                <a:cs typeface="Times New Roman" panose="02020603050405020304" pitchFamily="18" charset="0"/>
              </a:rPr>
              <a:t>Numberland</a:t>
            </a:r>
            <a:r>
              <a:rPr kumimoji="0" lang="en-US" altLang="en-US" sz="18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Times New Roman" panose="02020603050405020304" pitchFamily="18" charset="0"/>
              </a:rPr>
              <a:t>’</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2061" name="Picture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4620" y="2175333"/>
            <a:ext cx="1076325" cy="165735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5"/>
          <p:cNvSpPr>
            <a:spLocks noChangeArrowheads="1"/>
          </p:cNvSpPr>
          <p:nvPr/>
        </p:nvSpPr>
        <p:spPr bwMode="auto">
          <a:xfrm>
            <a:off x="1547655" y="2907497"/>
            <a:ext cx="7163995"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Times New Roman" panose="02020603050405020304" pitchFamily="18" charset="0"/>
              </a:rPr>
              <a:t>'Bad Science’ by Ben </a:t>
            </a:r>
            <a:r>
              <a:rPr kumimoji="0" lang="en-US" altLang="en-US" sz="1800" b="0" i="0" u="none" strike="noStrike" cap="none" normalizeH="0" baseline="0" dirty="0" err="1">
                <a:ln>
                  <a:noFill/>
                </a:ln>
                <a:solidFill>
                  <a:schemeClr val="tx1"/>
                </a:solidFill>
                <a:effectLst/>
                <a:latin typeface="Calibri" panose="020F0502020204030204" pitchFamily="34" charset="0"/>
                <a:ea typeface="Arial" panose="020B0604020202020204" pitchFamily="34" charset="0"/>
                <a:cs typeface="Times New Roman" panose="02020603050405020304" pitchFamily="18" charset="0"/>
              </a:rPr>
              <a:t>Goldare</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Times New Roman" panose="02020603050405020304" pitchFamily="18" charset="0"/>
              </a:rPr>
              <a:t>'Professor Stewart's hoard of mathematical</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Times New Roman" panose="02020603050405020304" pitchFamily="18" charset="0"/>
              </a:rPr>
              <a:t>treasures’ by Ian Stewart (one of many titles)</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Times New Roman" panose="02020603050405020304" pitchFamily="18" charset="0"/>
              </a:rPr>
              <a:t>‘The indisputable existence of Santa Claus: The mathematics of Christmas’ by Dr Hannah Fry &amp; Dr Thomas </a:t>
            </a:r>
            <a:r>
              <a:rPr kumimoji="0" lang="en-US" altLang="en-US" sz="1800" b="0" i="0" u="none" strike="noStrike" cap="none" normalizeH="0" baseline="0" dirty="0" err="1">
                <a:ln>
                  <a:noFill/>
                </a:ln>
                <a:solidFill>
                  <a:schemeClr val="tx1"/>
                </a:solidFill>
                <a:effectLst/>
                <a:latin typeface="Calibri" panose="020F0502020204030204" pitchFamily="34" charset="0"/>
                <a:ea typeface="Arial" panose="020B0604020202020204" pitchFamily="34" charset="0"/>
                <a:cs typeface="Times New Roman" panose="02020603050405020304" pitchFamily="18" charset="0"/>
              </a:rPr>
              <a:t>Oleron</a:t>
            </a:r>
            <a:r>
              <a:rPr kumimoji="0" lang="en-US" altLang="en-US" sz="18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Times New Roman" panose="02020603050405020304" pitchFamily="18" charset="0"/>
              </a:rPr>
              <a:t> Evans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66720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Find some Maths “Problems” to solve</a:t>
            </a:r>
          </a:p>
        </p:txBody>
      </p:sp>
      <p:pic>
        <p:nvPicPr>
          <p:cNvPr id="4" name="Picture 3"/>
          <p:cNvPicPr>
            <a:picLocks noChangeAspect="1"/>
          </p:cNvPicPr>
          <p:nvPr/>
        </p:nvPicPr>
        <p:blipFill>
          <a:blip r:embed="rId2"/>
          <a:stretch>
            <a:fillRect/>
          </a:stretch>
        </p:blipFill>
        <p:spPr>
          <a:xfrm>
            <a:off x="179511" y="1556792"/>
            <a:ext cx="3127205" cy="720080"/>
          </a:xfrm>
          <a:prstGeom prst="rect">
            <a:avLst/>
          </a:prstGeom>
        </p:spPr>
      </p:pic>
      <p:sp>
        <p:nvSpPr>
          <p:cNvPr id="5" name="TextBox 4"/>
          <p:cNvSpPr txBox="1"/>
          <p:nvPr/>
        </p:nvSpPr>
        <p:spPr>
          <a:xfrm>
            <a:off x="3419872" y="1417638"/>
            <a:ext cx="4608512" cy="923330"/>
          </a:xfrm>
          <a:prstGeom prst="rect">
            <a:avLst/>
          </a:prstGeom>
          <a:noFill/>
        </p:spPr>
        <p:txBody>
          <a:bodyPr wrap="square" rtlCol="0">
            <a:spAutoFit/>
          </a:bodyPr>
          <a:lstStyle/>
          <a:p>
            <a:r>
              <a:rPr lang="en-GB" dirty="0"/>
              <a:t>Brilliant.org has an enormous number of problems, spanning all the topics you can think of and all the ones you’ve never heard of</a:t>
            </a:r>
          </a:p>
        </p:txBody>
      </p:sp>
      <p:pic>
        <p:nvPicPr>
          <p:cNvPr id="6" name="Picture 5"/>
          <p:cNvPicPr>
            <a:picLocks noChangeAspect="1"/>
          </p:cNvPicPr>
          <p:nvPr/>
        </p:nvPicPr>
        <p:blipFill>
          <a:blip r:embed="rId3"/>
          <a:stretch>
            <a:fillRect/>
          </a:stretch>
        </p:blipFill>
        <p:spPr>
          <a:xfrm>
            <a:off x="6828234" y="2967335"/>
            <a:ext cx="1200150" cy="1057275"/>
          </a:xfrm>
          <a:prstGeom prst="rect">
            <a:avLst/>
          </a:prstGeom>
        </p:spPr>
      </p:pic>
      <p:sp>
        <p:nvSpPr>
          <p:cNvPr id="7" name="TextBox 6"/>
          <p:cNvSpPr txBox="1"/>
          <p:nvPr/>
        </p:nvSpPr>
        <p:spPr>
          <a:xfrm>
            <a:off x="207260" y="2967335"/>
            <a:ext cx="6314481" cy="923330"/>
          </a:xfrm>
          <a:prstGeom prst="rect">
            <a:avLst/>
          </a:prstGeom>
          <a:noFill/>
        </p:spPr>
        <p:txBody>
          <a:bodyPr wrap="square" rtlCol="0">
            <a:spAutoFit/>
          </a:bodyPr>
          <a:lstStyle/>
          <a:p>
            <a:r>
              <a:rPr lang="en-GB" dirty="0"/>
              <a:t>UKMT – The maths challenges you know and love. You’ll all be doing the Senior Maths Challenge in November. What better time than now to start practising.!</a:t>
            </a:r>
          </a:p>
        </p:txBody>
      </p:sp>
      <p:pic>
        <p:nvPicPr>
          <p:cNvPr id="8" name="Picture 7"/>
          <p:cNvPicPr>
            <a:picLocks noChangeAspect="1"/>
          </p:cNvPicPr>
          <p:nvPr/>
        </p:nvPicPr>
        <p:blipFill>
          <a:blip r:embed="rId4"/>
          <a:stretch>
            <a:fillRect/>
          </a:stretch>
        </p:blipFill>
        <p:spPr>
          <a:xfrm>
            <a:off x="323528" y="4078882"/>
            <a:ext cx="2381250" cy="438150"/>
          </a:xfrm>
          <a:prstGeom prst="rect">
            <a:avLst/>
          </a:prstGeom>
        </p:spPr>
      </p:pic>
      <p:sp>
        <p:nvSpPr>
          <p:cNvPr id="9" name="TextBox 8"/>
          <p:cNvSpPr txBox="1"/>
          <p:nvPr/>
        </p:nvSpPr>
        <p:spPr>
          <a:xfrm>
            <a:off x="457200" y="4517032"/>
            <a:ext cx="6362830" cy="1200329"/>
          </a:xfrm>
          <a:prstGeom prst="rect">
            <a:avLst/>
          </a:prstGeom>
          <a:noFill/>
        </p:spPr>
        <p:txBody>
          <a:bodyPr wrap="square" rtlCol="0">
            <a:spAutoFit/>
          </a:bodyPr>
          <a:lstStyle/>
          <a:p>
            <a:r>
              <a:rPr lang="en-GB" dirty="0"/>
              <a:t>Know how to print “Hello World” in python? Doing Computing next year?</a:t>
            </a:r>
          </a:p>
          <a:p>
            <a:r>
              <a:rPr lang="en-GB" dirty="0"/>
              <a:t>Get some extra coding practise and test your ability to problem solve by tackling some of the problems at ProjectEuler.net </a:t>
            </a:r>
          </a:p>
        </p:txBody>
      </p:sp>
      <p:sp>
        <p:nvSpPr>
          <p:cNvPr id="10" name="Rectangle 9"/>
          <p:cNvSpPr/>
          <p:nvPr/>
        </p:nvSpPr>
        <p:spPr>
          <a:xfrm>
            <a:off x="1043608" y="5791721"/>
            <a:ext cx="8936090" cy="369332"/>
          </a:xfrm>
          <a:prstGeom prst="rect">
            <a:avLst/>
          </a:prstGeom>
        </p:spPr>
        <p:txBody>
          <a:bodyPr wrap="square">
            <a:spAutoFit/>
          </a:bodyPr>
          <a:lstStyle/>
          <a:p>
            <a:r>
              <a:rPr lang="en-GB" dirty="0">
                <a:solidFill>
                  <a:srgbClr val="000000"/>
                </a:solidFill>
                <a:latin typeface="Trebuchet MS" panose="020B0603020202020204" pitchFamily="34" charset="0"/>
              </a:rPr>
              <a:t>Problem 1: What is the sum of all the multiples of 3 or 5 below 10?</a:t>
            </a:r>
          </a:p>
        </p:txBody>
      </p:sp>
      <p:sp>
        <p:nvSpPr>
          <p:cNvPr id="11" name="Rectangle 10"/>
          <p:cNvSpPr/>
          <p:nvPr/>
        </p:nvSpPr>
        <p:spPr>
          <a:xfrm>
            <a:off x="1043608" y="6185948"/>
            <a:ext cx="7793185" cy="369332"/>
          </a:xfrm>
          <a:prstGeom prst="rect">
            <a:avLst/>
          </a:prstGeom>
        </p:spPr>
        <p:txBody>
          <a:bodyPr wrap="square">
            <a:spAutoFit/>
          </a:bodyPr>
          <a:lstStyle/>
          <a:p>
            <a:r>
              <a:rPr lang="en-GB" dirty="0">
                <a:solidFill>
                  <a:srgbClr val="000000"/>
                </a:solidFill>
                <a:latin typeface="Trebuchet MS" panose="020B0603020202020204" pitchFamily="34" charset="0"/>
              </a:rPr>
              <a:t>Now find the sum of all the multiples of 3 or 5 below 1000</a:t>
            </a:r>
            <a:endParaRPr lang="en-GB" dirty="0"/>
          </a:p>
        </p:txBody>
      </p:sp>
    </p:spTree>
    <p:extLst>
      <p:ext uri="{BB962C8B-B14F-4D97-AF65-F5344CB8AC3E}">
        <p14:creationId xmlns:p14="http://schemas.microsoft.com/office/powerpoint/2010/main" val="2583590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What can I do with this A level? </a:t>
            </a:r>
            <a:endParaRPr lang="en-GB" b="1" dirty="0"/>
          </a:p>
        </p:txBody>
      </p:sp>
      <p:sp>
        <p:nvSpPr>
          <p:cNvPr id="3" name="Content Placeholder 2"/>
          <p:cNvSpPr>
            <a:spLocks noGrp="1"/>
          </p:cNvSpPr>
          <p:nvPr>
            <p:ph idx="1"/>
          </p:nvPr>
        </p:nvSpPr>
        <p:spPr/>
        <p:txBody>
          <a:bodyPr>
            <a:normAutofit/>
          </a:bodyPr>
          <a:lstStyle/>
          <a:p>
            <a:pPr marL="0" indent="0">
              <a:buNone/>
            </a:pPr>
            <a:r>
              <a:rPr lang="en-GB" dirty="0"/>
              <a:t>Mathematics is one of the top facilitating </a:t>
            </a:r>
            <a:br>
              <a:rPr lang="en-GB" dirty="0"/>
            </a:br>
            <a:r>
              <a:rPr lang="en-GB" dirty="0"/>
              <a:t>A-levels as recognised by Russell group universities and so can lead to a range of degree courses and is especially suited to any of the science, technology, engineering and maths based courses. It can lead to many careers including finance and banking, actuarial and insurance, IT, engineering, medicine and health, business and education.</a:t>
            </a:r>
          </a:p>
        </p:txBody>
      </p:sp>
    </p:spTree>
    <p:extLst>
      <p:ext uri="{BB962C8B-B14F-4D97-AF65-F5344CB8AC3E}">
        <p14:creationId xmlns:p14="http://schemas.microsoft.com/office/powerpoint/2010/main" val="36092339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856</Words>
  <Application>Microsoft Office PowerPoint</Application>
  <PresentationFormat>On-screen Show (4:3)</PresentationFormat>
  <Paragraphs>61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 New Roman</vt:lpstr>
      <vt:lpstr>Trebuchet MS</vt:lpstr>
      <vt:lpstr>Office Theme</vt:lpstr>
      <vt:lpstr>    A Level Maths  Transition Work </vt:lpstr>
      <vt:lpstr>What do you do in your first year? </vt:lpstr>
      <vt:lpstr>Am I right for this course?  How many of these statements fit your personality? </vt:lpstr>
      <vt:lpstr>Key Message! </vt:lpstr>
      <vt:lpstr>Summer Bridging Work: ESSENTIAL </vt:lpstr>
      <vt:lpstr>Summer Bridging Work: RECOMMENDED </vt:lpstr>
      <vt:lpstr>Broaden you Mathematical Horizon</vt:lpstr>
      <vt:lpstr>Find some Maths “Problems” to solve</vt:lpstr>
      <vt:lpstr>What can I do with this A level? </vt:lpstr>
    </vt:vector>
  </TitlesOfParts>
  <Company>Bradley Stoke Community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Department  A Level Literature  Bridging Work</dc:title>
  <dc:creator>Tom.Hill</dc:creator>
  <cp:lastModifiedBy>Stacey Everton</cp:lastModifiedBy>
  <cp:revision>20</cp:revision>
  <dcterms:created xsi:type="dcterms:W3CDTF">2014-05-19T17:01:38Z</dcterms:created>
  <dcterms:modified xsi:type="dcterms:W3CDTF">2018-06-02T08:17:51Z</dcterms:modified>
</cp:coreProperties>
</file>