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3" r:id="rId7"/>
    <p:sldId id="262" r:id="rId8"/>
    <p:sldId id="265" r:id="rId9"/>
    <p:sldId id="266" r:id="rId10"/>
    <p:sldId id="267" r:id="rId11"/>
    <p:sldId id="268" r:id="rId12"/>
    <p:sldId id="264" r:id="rId13"/>
    <p:sldId id="269" r:id="rId14"/>
    <p:sldId id="271" r:id="rId15"/>
    <p:sldId id="270"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 id="284"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98" autoAdjust="0"/>
    <p:restoredTop sz="94660"/>
  </p:normalViewPr>
  <p:slideViewPr>
    <p:cSldViewPr snapToGrid="0">
      <p:cViewPr varScale="1">
        <p:scale>
          <a:sx n="88" d="100"/>
          <a:sy n="88" d="100"/>
        </p:scale>
        <p:origin x="50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AA620E-8F00-462F-9BB2-82A04B95CAE8}"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4008955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AA620E-8F00-462F-9BB2-82A04B95CAE8}"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25183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AA620E-8F00-462F-9BB2-82A04B95CAE8}"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25140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AA620E-8F00-462F-9BB2-82A04B95CAE8}"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2103788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AA620E-8F00-462F-9BB2-82A04B95CAE8}"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361190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AA620E-8F00-462F-9BB2-82A04B95CAE8}"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41835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AA620E-8F00-462F-9BB2-82A04B95CAE8}" type="datetimeFigureOut">
              <a:rPr lang="en-GB" smtClean="0"/>
              <a:t>18/06/2020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31327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AA620E-8F00-462F-9BB2-82A04B95CAE8}" type="datetimeFigureOut">
              <a:rPr lang="en-GB" smtClean="0"/>
              <a:t>18/06/2020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179658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A620E-8F00-462F-9BB2-82A04B95CAE8}" type="datetimeFigureOut">
              <a:rPr lang="en-GB" smtClean="0"/>
              <a:t>18/06/2020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2829037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AA620E-8F00-462F-9BB2-82A04B95CAE8}"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3177850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AA620E-8F00-462F-9BB2-82A04B95CAE8}"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E45AD-F8F1-4518-975F-7EFBD683723F}" type="slidenum">
              <a:rPr lang="en-GB" smtClean="0"/>
              <a:t>‹#›</a:t>
            </a:fld>
            <a:endParaRPr lang="en-GB"/>
          </a:p>
        </p:txBody>
      </p:sp>
    </p:spTree>
    <p:extLst>
      <p:ext uri="{BB962C8B-B14F-4D97-AF65-F5344CB8AC3E}">
        <p14:creationId xmlns:p14="http://schemas.microsoft.com/office/powerpoint/2010/main" val="400961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5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A620E-8F00-462F-9BB2-82A04B95CAE8}" type="datetimeFigureOut">
              <a:rPr lang="en-GB" smtClean="0"/>
              <a:t>18/06/2020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E45AD-F8F1-4518-975F-7EFBD683723F}" type="slidenum">
              <a:rPr lang="en-GB" smtClean="0"/>
              <a:t>‹#›</a:t>
            </a:fld>
            <a:endParaRPr lang="en-GB"/>
          </a:p>
        </p:txBody>
      </p:sp>
    </p:spTree>
    <p:extLst>
      <p:ext uri="{BB962C8B-B14F-4D97-AF65-F5344CB8AC3E}">
        <p14:creationId xmlns:p14="http://schemas.microsoft.com/office/powerpoint/2010/main" val="3100499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5845" y="278295"/>
            <a:ext cx="10175019" cy="1037107"/>
          </a:xfrm>
        </p:spPr>
        <p:txBody>
          <a:bodyPr/>
          <a:lstStyle/>
          <a:p>
            <a:r>
              <a:rPr lang="en-GB" b="1" u="sng" dirty="0" smtClean="0"/>
              <a:t>‘Click and Teach’ GCSE BIOLOGY</a:t>
            </a:r>
            <a:endParaRPr lang="en-GB" b="1" u="sng" dirty="0"/>
          </a:p>
        </p:txBody>
      </p:sp>
      <p:sp>
        <p:nvSpPr>
          <p:cNvPr id="3" name="Subtitle 2"/>
          <p:cNvSpPr>
            <a:spLocks noGrp="1"/>
          </p:cNvSpPr>
          <p:nvPr>
            <p:ph type="subTitle" idx="1"/>
          </p:nvPr>
        </p:nvSpPr>
        <p:spPr>
          <a:xfrm>
            <a:off x="461173" y="2063459"/>
            <a:ext cx="11044361" cy="2212355"/>
          </a:xfrm>
        </p:spPr>
        <p:txBody>
          <a:bodyPr>
            <a:noAutofit/>
          </a:bodyPr>
          <a:lstStyle/>
          <a:p>
            <a:r>
              <a:rPr lang="en-GB" sz="4800" b="1" dirty="0" smtClean="0"/>
              <a:t>TOPIC: HORMONAL CONTROL IN ANIMALS</a:t>
            </a:r>
          </a:p>
          <a:p>
            <a:endParaRPr lang="en-US" sz="4800" b="1" dirty="0"/>
          </a:p>
          <a:p>
            <a:endParaRPr lang="en-GB" sz="4800" b="1" dirty="0" smtClean="0"/>
          </a:p>
          <a:p>
            <a:r>
              <a:rPr lang="en-GB" sz="4800" b="1" dirty="0" smtClean="0"/>
              <a:t>You should have your book (or paper) and a pen </a:t>
            </a:r>
            <a:r>
              <a:rPr lang="en-GB" sz="4800" b="1" dirty="0" smtClean="0">
                <a:sym typeface="Wingdings" panose="05000000000000000000" pitchFamily="2" charset="2"/>
              </a:rPr>
              <a:t></a:t>
            </a:r>
            <a:endParaRPr lang="en-GB" sz="4800" b="1" dirty="0"/>
          </a:p>
        </p:txBody>
      </p:sp>
    </p:spTree>
    <p:extLst>
      <p:ext uri="{BB962C8B-B14F-4D97-AF65-F5344CB8AC3E}">
        <p14:creationId xmlns:p14="http://schemas.microsoft.com/office/powerpoint/2010/main" val="1116910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 of the lesson</a:t>
            </a:r>
            <a:endParaRPr lang="en-GB" b="1" dirty="0"/>
          </a:p>
        </p:txBody>
      </p:sp>
      <p:sp>
        <p:nvSpPr>
          <p:cNvPr id="3" name="Content Placeholder 2"/>
          <p:cNvSpPr>
            <a:spLocks noGrp="1"/>
          </p:cNvSpPr>
          <p:nvPr>
            <p:ph idx="1"/>
          </p:nvPr>
        </p:nvSpPr>
        <p:spPr>
          <a:xfrm>
            <a:off x="391886" y="1276985"/>
            <a:ext cx="11800114" cy="4862558"/>
          </a:xfrm>
        </p:spPr>
        <p:txBody>
          <a:bodyPr>
            <a:normAutofit/>
          </a:bodyPr>
          <a:lstStyle/>
          <a:p>
            <a:pPr marL="0" indent="0">
              <a:buNone/>
            </a:pPr>
            <a:endParaRPr lang="en-GB" b="1" dirty="0" smtClean="0"/>
          </a:p>
          <a:p>
            <a:pPr marL="0" indent="0">
              <a:buNone/>
            </a:pPr>
            <a:r>
              <a:rPr lang="en-GB" b="1" u="sng" dirty="0" smtClean="0"/>
              <a:t>In order to maintain social distancing and keep everyone safe:</a:t>
            </a:r>
          </a:p>
          <a:p>
            <a:pPr marL="0" indent="0">
              <a:buNone/>
            </a:pPr>
            <a:endParaRPr lang="en-GB" dirty="0" smtClean="0"/>
          </a:p>
          <a:p>
            <a:pPr marL="514350" indent="-514350">
              <a:buAutoNum type="alphaLcParenBoth"/>
            </a:pPr>
            <a:r>
              <a:rPr lang="en-GB" spc="100" dirty="0" smtClean="0"/>
              <a:t>You will need to copy from the board, rather than have worksheets</a:t>
            </a:r>
          </a:p>
          <a:p>
            <a:pPr marL="514350" indent="-514350">
              <a:buAutoNum type="alphaLcParenBoth"/>
            </a:pPr>
            <a:r>
              <a:rPr lang="en-GB" spc="100" dirty="0" smtClean="0"/>
              <a:t>Each task increases in difficulty, to cater for all abilities within the classroom</a:t>
            </a:r>
          </a:p>
          <a:p>
            <a:pPr marL="0" indent="0">
              <a:buNone/>
            </a:pPr>
            <a:r>
              <a:rPr lang="en-GB" spc="100" dirty="0" smtClean="0"/>
              <a:t>(c) Put your hand up if you need some help, but don’t leave your seat.</a:t>
            </a:r>
          </a:p>
          <a:p>
            <a:pPr marL="0" indent="0">
              <a:buNone/>
            </a:pPr>
            <a:r>
              <a:rPr lang="en-GB" spc="100" dirty="0" smtClean="0"/>
              <a:t>(d) Don’t share equipment, and keep your work with you at the end of the lesson.</a:t>
            </a:r>
            <a:endParaRPr lang="en-GB" spc="100" dirty="0"/>
          </a:p>
        </p:txBody>
      </p:sp>
    </p:spTree>
    <p:extLst>
      <p:ext uri="{BB962C8B-B14F-4D97-AF65-F5344CB8AC3E}">
        <p14:creationId xmlns:p14="http://schemas.microsoft.com/office/powerpoint/2010/main" val="469171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254" y="620202"/>
            <a:ext cx="12302837" cy="6298904"/>
          </a:xfrm>
          <a:prstGeom prst="rect">
            <a:avLst/>
          </a:prstGeom>
        </p:spPr>
        <p:txBody>
          <a:bodyPr wrap="square">
            <a:spAutoFit/>
          </a:bodyPr>
          <a:lstStyle/>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Why is a supply of glucose in our blood needed?</a:t>
            </a:r>
          </a:p>
          <a:p>
            <a:pPr marL="342900" lvl="0" indent="-342900">
              <a:lnSpc>
                <a:spcPct val="115000"/>
              </a:lnSpc>
              <a:spcAft>
                <a:spcPts val="0"/>
              </a:spcAft>
              <a:buFont typeface="+mj-lt"/>
              <a:buAutoNum type="arabicParenR"/>
            </a:pPr>
            <a:r>
              <a:rPr lang="en-GB" sz="2200" spc="100" dirty="0" smtClean="0">
                <a:ea typeface="Calibri" panose="020F0502020204030204" pitchFamily="34" charset="0"/>
                <a:cs typeface="Times New Roman" panose="02020603050405020304" pitchFamily="18" charset="0"/>
              </a:rPr>
              <a:t>What </a:t>
            </a:r>
            <a:r>
              <a:rPr lang="en-GB" sz="2200" spc="100" dirty="0">
                <a:ea typeface="Calibri" panose="020F0502020204030204" pitchFamily="34" charset="0"/>
                <a:cs typeface="Times New Roman" panose="02020603050405020304" pitchFamily="18" charset="0"/>
              </a:rPr>
              <a:t>will happen to the water in cells if there is too much glucose in the blood?</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is the effect of this on the red blood cells?</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will happen to the water in cells if there is too little glucose in the blood?</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is the effect of this on the red blood cells?</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Copy the bullet points on what happens to your body when you eat and exercise into a flow chart in your exercise books </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makes blood glucose concentration increase?</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organ detects the rise in blood glucose?</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hormone does this organ produce?</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is the target organ for this hormone (where does it go?)</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 What is glucose converted to here for storage?</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two things can cause blood glucose concentration to fall?</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Which organ detects this?</a:t>
            </a:r>
          </a:p>
          <a:p>
            <a:pPr marL="342900" lvl="0" indent="-342900">
              <a:lnSpc>
                <a:spcPct val="115000"/>
              </a:lnSpc>
              <a:spcAft>
                <a:spcPts val="0"/>
              </a:spcAft>
              <a:buFont typeface="+mj-lt"/>
              <a:buAutoNum type="arabicParenR"/>
            </a:pPr>
            <a:r>
              <a:rPr lang="en-GB" sz="2200" spc="100" dirty="0">
                <a:ea typeface="Calibri" panose="020F0502020204030204" pitchFamily="34" charset="0"/>
                <a:cs typeface="Times New Roman" panose="02020603050405020304" pitchFamily="18" charset="0"/>
              </a:rPr>
              <a:t>What hormone is secreted by this organ?</a:t>
            </a:r>
          </a:p>
          <a:p>
            <a:pPr marL="342900" lvl="0" indent="-342900">
              <a:lnSpc>
                <a:spcPct val="115000"/>
              </a:lnSpc>
              <a:spcAft>
                <a:spcPts val="1000"/>
              </a:spcAft>
              <a:buFont typeface="+mj-lt"/>
              <a:buAutoNum type="arabicParenR"/>
            </a:pPr>
            <a:r>
              <a:rPr lang="en-GB" sz="2200" spc="100" dirty="0">
                <a:ea typeface="Calibri" panose="020F0502020204030204" pitchFamily="34" charset="0"/>
                <a:cs typeface="Times New Roman" panose="02020603050405020304" pitchFamily="18" charset="0"/>
              </a:rPr>
              <a:t>What is the target organ for this hormone?</a:t>
            </a:r>
          </a:p>
        </p:txBody>
      </p:sp>
      <p:sp>
        <p:nvSpPr>
          <p:cNvPr id="5" name="TextBox 4"/>
          <p:cNvSpPr txBox="1"/>
          <p:nvPr/>
        </p:nvSpPr>
        <p:spPr>
          <a:xfrm>
            <a:off x="304800" y="96982"/>
            <a:ext cx="9518073" cy="523220"/>
          </a:xfrm>
          <a:prstGeom prst="rect">
            <a:avLst/>
          </a:prstGeom>
          <a:noFill/>
        </p:spPr>
        <p:txBody>
          <a:bodyPr wrap="square" rtlCol="0">
            <a:spAutoFit/>
          </a:bodyPr>
          <a:lstStyle/>
          <a:p>
            <a:r>
              <a:rPr lang="en-US" sz="2800" dirty="0" smtClean="0"/>
              <a:t>WRITE THESE QUESTIONS </a:t>
            </a:r>
            <a:endParaRPr lang="en-GB" sz="2800" dirty="0"/>
          </a:p>
        </p:txBody>
      </p:sp>
    </p:spTree>
    <p:extLst>
      <p:ext uri="{BB962C8B-B14F-4D97-AF65-F5344CB8AC3E}">
        <p14:creationId xmlns:p14="http://schemas.microsoft.com/office/powerpoint/2010/main" val="219737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3" y="110836"/>
            <a:ext cx="11873345" cy="6428509"/>
          </a:xfrm>
        </p:spPr>
        <p:txBody>
          <a:bodyPr numCol="2">
            <a:noAutofit/>
          </a:bodyPr>
          <a:lstStyle/>
          <a:p>
            <a:pPr marL="0" indent="0">
              <a:buNone/>
            </a:pPr>
            <a:r>
              <a:rPr lang="en-GB" sz="2000" spc="100" dirty="0"/>
              <a:t>We need a supply of glucose in our blood so that our cells can respire efficiently. The problem is glucose is soluble so affects the osmotic potential of the blood plasma. If there is too much sugar in the blood then water will leave the red blood cells, by osmosis through the cell membrane. This causes the red blood cells to shrivel and become unable to carry oxygen. Conversely, if there is too little glucose in the plasma then the water will move from the plasma to the red blood cells by osmosis. This causes the red blood cells to swell and even burst.  The endocrine system is responsible for maintaining a constant blood glucose level in the body.</a:t>
            </a:r>
          </a:p>
          <a:p>
            <a:pPr marL="0" indent="0">
              <a:buNone/>
            </a:pPr>
            <a:r>
              <a:rPr lang="en-GB" sz="2000" spc="100" dirty="0"/>
              <a:t>The pancreas is the main organ responsible for detecting and controlling the blood glucose levels of the blood. The liver plays a role in the storing of glucose as insoluble glycogen.</a:t>
            </a:r>
          </a:p>
          <a:p>
            <a:pPr marL="0" indent="0">
              <a:buNone/>
            </a:pPr>
            <a:endParaRPr lang="en-GB" sz="2000" spc="100" dirty="0" smtClean="0"/>
          </a:p>
          <a:p>
            <a:pPr marL="0" indent="0">
              <a:buNone/>
            </a:pPr>
            <a:endParaRPr lang="en-GB" sz="2000" spc="100" dirty="0"/>
          </a:p>
          <a:p>
            <a:pPr marL="0" indent="0">
              <a:buNone/>
            </a:pPr>
            <a:endParaRPr lang="en-GB" sz="2000" spc="100" dirty="0" smtClean="0"/>
          </a:p>
          <a:p>
            <a:pPr marL="0" indent="0">
              <a:buNone/>
            </a:pPr>
            <a:endParaRPr lang="en-GB" sz="2000" spc="100" dirty="0"/>
          </a:p>
          <a:p>
            <a:pPr marL="0" indent="0">
              <a:buNone/>
            </a:pPr>
            <a:r>
              <a:rPr lang="en-GB" sz="2000" spc="100" dirty="0" smtClean="0"/>
              <a:t>When </a:t>
            </a:r>
            <a:r>
              <a:rPr lang="en-GB" sz="2000" spc="100" dirty="0"/>
              <a:t>you eat your blood sugar rises:</a:t>
            </a:r>
          </a:p>
          <a:p>
            <a:pPr marL="0" lvl="0" indent="0">
              <a:buNone/>
            </a:pPr>
            <a:r>
              <a:rPr lang="en-GB" sz="2000" spc="100" dirty="0" smtClean="0"/>
              <a:t>A) The </a:t>
            </a:r>
            <a:r>
              <a:rPr lang="en-GB" sz="2000" spc="100" dirty="0"/>
              <a:t>pancreas detects the rise in blood glucose </a:t>
            </a:r>
          </a:p>
          <a:p>
            <a:pPr marL="0" lvl="0" indent="0">
              <a:buNone/>
            </a:pPr>
            <a:r>
              <a:rPr lang="en-GB" sz="2000" spc="100" dirty="0" smtClean="0"/>
              <a:t>B) The </a:t>
            </a:r>
            <a:r>
              <a:rPr lang="en-GB" sz="2000" spc="100" dirty="0"/>
              <a:t>pancreas secretes </a:t>
            </a:r>
            <a:r>
              <a:rPr lang="en-GB" sz="2000" b="1" spc="100" dirty="0"/>
              <a:t>insulin </a:t>
            </a:r>
            <a:r>
              <a:rPr lang="en-GB" sz="2000" spc="100" dirty="0"/>
              <a:t>into the blood stream</a:t>
            </a:r>
          </a:p>
          <a:p>
            <a:pPr marL="0" lvl="0" indent="0">
              <a:buNone/>
            </a:pPr>
            <a:r>
              <a:rPr lang="en-GB" sz="2000" spc="100" dirty="0" smtClean="0"/>
              <a:t>C) The </a:t>
            </a:r>
            <a:r>
              <a:rPr lang="en-GB" sz="2000" spc="100" dirty="0"/>
              <a:t>insulin travels to the liver and muscle cells where it binds to protein receptors on the cell membrane</a:t>
            </a:r>
          </a:p>
          <a:p>
            <a:pPr marL="0" lvl="0" indent="0">
              <a:buNone/>
            </a:pPr>
            <a:r>
              <a:rPr lang="en-GB" sz="2000" spc="100" dirty="0" smtClean="0"/>
              <a:t>D) This </a:t>
            </a:r>
            <a:r>
              <a:rPr lang="en-GB" sz="2000" spc="100" dirty="0"/>
              <a:t>allows the liver and muscles absorbs the glucose and converts it in to glycogen</a:t>
            </a:r>
          </a:p>
          <a:p>
            <a:pPr marL="0" lvl="0" indent="0">
              <a:buNone/>
            </a:pPr>
            <a:r>
              <a:rPr lang="en-GB" sz="2000" spc="100" dirty="0" smtClean="0"/>
              <a:t>E) Blood </a:t>
            </a:r>
            <a:r>
              <a:rPr lang="en-GB" sz="2000" spc="100" dirty="0"/>
              <a:t>glucose returns to normal</a:t>
            </a:r>
          </a:p>
          <a:p>
            <a:pPr marL="0" indent="0">
              <a:buNone/>
            </a:pPr>
            <a:r>
              <a:rPr lang="en-GB" sz="2000" spc="100" dirty="0"/>
              <a:t>When you exercise or fast your blood sugar falls:</a:t>
            </a:r>
          </a:p>
          <a:p>
            <a:pPr marL="0" lvl="0" indent="0">
              <a:buNone/>
            </a:pPr>
            <a:r>
              <a:rPr lang="en-GB" sz="2000" spc="100" dirty="0" smtClean="0"/>
              <a:t>A) The </a:t>
            </a:r>
            <a:r>
              <a:rPr lang="en-GB" sz="2000" spc="100" dirty="0"/>
              <a:t>pancreas detects the fall in blood glucose</a:t>
            </a:r>
          </a:p>
          <a:p>
            <a:pPr marL="0" lvl="0" indent="0">
              <a:buNone/>
            </a:pPr>
            <a:r>
              <a:rPr lang="en-GB" sz="2000" spc="100" dirty="0" smtClean="0"/>
              <a:t>B) The </a:t>
            </a:r>
            <a:r>
              <a:rPr lang="en-GB" sz="2000" spc="100" dirty="0"/>
              <a:t>pancreas secretes </a:t>
            </a:r>
            <a:r>
              <a:rPr lang="en-GB" sz="2000" b="1" spc="100" dirty="0"/>
              <a:t>glucagon</a:t>
            </a:r>
            <a:r>
              <a:rPr lang="en-GB" sz="2000" spc="100" dirty="0"/>
              <a:t> into the blood stream</a:t>
            </a:r>
          </a:p>
          <a:p>
            <a:pPr marL="0" lvl="0" indent="0">
              <a:buNone/>
            </a:pPr>
            <a:r>
              <a:rPr lang="en-GB" sz="2000" spc="100" dirty="0" smtClean="0"/>
              <a:t>C) The </a:t>
            </a:r>
            <a:r>
              <a:rPr lang="en-GB" sz="2000" spc="100" dirty="0"/>
              <a:t>glucagon travels to the liver</a:t>
            </a:r>
          </a:p>
          <a:p>
            <a:pPr marL="0" lvl="0" indent="0">
              <a:buNone/>
            </a:pPr>
            <a:r>
              <a:rPr lang="en-GB" sz="2000" spc="100" dirty="0" smtClean="0"/>
              <a:t>D) The </a:t>
            </a:r>
            <a:r>
              <a:rPr lang="en-GB" sz="2000" spc="100" dirty="0"/>
              <a:t>liver converts glycogen to glucose and releases it in to the blood </a:t>
            </a:r>
          </a:p>
          <a:p>
            <a:pPr marL="0" lvl="0" indent="0">
              <a:buNone/>
            </a:pPr>
            <a:r>
              <a:rPr lang="en-GB" sz="2000" spc="100" dirty="0" smtClean="0"/>
              <a:t>E) Blood </a:t>
            </a:r>
            <a:r>
              <a:rPr lang="en-GB" sz="2000" spc="100" dirty="0"/>
              <a:t>glucose returns to normal</a:t>
            </a:r>
          </a:p>
          <a:p>
            <a:pPr marL="0" indent="0">
              <a:buNone/>
            </a:pPr>
            <a:endParaRPr lang="en-GB" sz="2000" spc="100" dirty="0"/>
          </a:p>
        </p:txBody>
      </p:sp>
    </p:spTree>
    <p:extLst>
      <p:ext uri="{BB962C8B-B14F-4D97-AF65-F5344CB8AC3E}">
        <p14:creationId xmlns:p14="http://schemas.microsoft.com/office/powerpoint/2010/main" val="3222346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254" y="620202"/>
            <a:ext cx="11720945" cy="5380704"/>
          </a:xfrm>
          <a:prstGeom prst="rect">
            <a:avLst/>
          </a:prstGeom>
        </p:spPr>
        <p:txBody>
          <a:bodyPr wrap="square">
            <a:spAutoFit/>
          </a:bodyPr>
          <a:lstStyle/>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Why is a supply of glucose in our blood needed</a:t>
            </a:r>
            <a:r>
              <a:rPr lang="en-GB" sz="2000" spc="100" dirty="0" smtClean="0">
                <a:ea typeface="Calibri" panose="020F0502020204030204" pitchFamily="34" charset="0"/>
                <a:cs typeface="Times New Roman" panose="02020603050405020304" pitchFamily="18" charset="0"/>
              </a:rPr>
              <a:t>? </a:t>
            </a:r>
            <a:r>
              <a:rPr lang="en-GB" sz="2000" b="1" spc="100" dirty="0" smtClean="0"/>
              <a:t>our cells can respire efficiently</a:t>
            </a:r>
            <a:endParaRPr lang="en-GB" sz="2000" b="1" spc="100" dirty="0">
              <a:ea typeface="Calibri" panose="020F0502020204030204" pitchFamily="34" charset="0"/>
              <a:cs typeface="Times New Roman" panose="02020603050405020304" pitchFamily="18" charset="0"/>
            </a:endParaRPr>
          </a:p>
          <a:p>
            <a:pPr marL="342900" indent="-342900">
              <a:lnSpc>
                <a:spcPct val="115000"/>
              </a:lnSpc>
              <a:buFont typeface="+mj-lt"/>
              <a:buAutoNum type="arabicParenR"/>
            </a:pPr>
            <a:r>
              <a:rPr lang="en-GB" sz="2000" spc="100" dirty="0" smtClean="0">
                <a:ea typeface="Calibri" panose="020F0502020204030204" pitchFamily="34" charset="0"/>
                <a:cs typeface="Times New Roman" panose="02020603050405020304" pitchFamily="18" charset="0"/>
              </a:rPr>
              <a:t>What </a:t>
            </a:r>
            <a:r>
              <a:rPr lang="en-GB" sz="2000" spc="100" dirty="0">
                <a:ea typeface="Calibri" panose="020F0502020204030204" pitchFamily="34" charset="0"/>
                <a:cs typeface="Times New Roman" panose="02020603050405020304" pitchFamily="18" charset="0"/>
              </a:rPr>
              <a:t>will happen to the water in cells if there is too much glucose in the blood</a:t>
            </a:r>
            <a:r>
              <a:rPr lang="en-GB" sz="2000" spc="100" dirty="0" smtClean="0">
                <a:ea typeface="Calibri" panose="020F0502020204030204" pitchFamily="34" charset="0"/>
                <a:cs typeface="Times New Roman" panose="02020603050405020304" pitchFamily="18" charset="0"/>
              </a:rPr>
              <a:t>? </a:t>
            </a:r>
            <a:r>
              <a:rPr lang="en-GB" sz="2000" b="1" spc="100" dirty="0" smtClean="0"/>
              <a:t>water will leave the red blood cells, by osmosis through the cell membrane. </a:t>
            </a:r>
            <a:endParaRPr lang="en-GB" sz="2000" b="1" spc="100" dirty="0">
              <a:ea typeface="Calibri" panose="020F0502020204030204" pitchFamily="34" charset="0"/>
              <a:cs typeface="Times New Roman" panose="02020603050405020304" pitchFamily="18" charset="0"/>
            </a:endParaRPr>
          </a:p>
          <a:p>
            <a:pPr marL="342900" indent="-342900">
              <a:lnSpc>
                <a:spcPct val="115000"/>
              </a:lnSpc>
              <a:buFont typeface="+mj-lt"/>
              <a:buAutoNum type="arabicParenR"/>
            </a:pPr>
            <a:r>
              <a:rPr lang="en-GB" sz="2000" spc="100" dirty="0">
                <a:ea typeface="Calibri" panose="020F0502020204030204" pitchFamily="34" charset="0"/>
                <a:cs typeface="Times New Roman" panose="02020603050405020304" pitchFamily="18" charset="0"/>
              </a:rPr>
              <a:t>What is the effect of this on the red blood cells</a:t>
            </a:r>
            <a:r>
              <a:rPr lang="en-GB" sz="2000" spc="100" dirty="0" smtClean="0">
                <a:ea typeface="Calibri" panose="020F0502020204030204" pitchFamily="34" charset="0"/>
                <a:cs typeface="Times New Roman" panose="02020603050405020304" pitchFamily="18" charset="0"/>
              </a:rPr>
              <a:t>? </a:t>
            </a:r>
            <a:r>
              <a:rPr lang="en-GB" sz="2000" b="1" spc="100" dirty="0" smtClean="0"/>
              <a:t>shrivel and become unable to carry oxygen</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Copy the bullet points on what happens to your body when you eat and exercise into a flow chart in your exercise books </a:t>
            </a: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What makes blood glucose concentration increase</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Eating glucose</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What organ detects the rise in blood glucose</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Pancreas</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What hormone does this organ produce</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Insulin</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What is the target organ for this hormone (where does it go</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Respiring cells/ liver</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 What is glucose converted to here for storage</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Glycogen</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What two things can cause blood glucose concentration to fall</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Exercise, fasting</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Which organ detects this</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Pancreas</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arenR"/>
            </a:pPr>
            <a:r>
              <a:rPr lang="en-GB" sz="2000" spc="100" dirty="0">
                <a:ea typeface="Calibri" panose="020F0502020204030204" pitchFamily="34" charset="0"/>
                <a:cs typeface="Times New Roman" panose="02020603050405020304" pitchFamily="18" charset="0"/>
              </a:rPr>
              <a:t>What hormone is secreted by this organ</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Glucagon</a:t>
            </a:r>
            <a:endParaRPr lang="en-GB" sz="2000" b="1" spc="100" dirty="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arenR"/>
            </a:pPr>
            <a:r>
              <a:rPr lang="en-GB" sz="2000" spc="100" dirty="0">
                <a:ea typeface="Calibri" panose="020F0502020204030204" pitchFamily="34" charset="0"/>
                <a:cs typeface="Times New Roman" panose="02020603050405020304" pitchFamily="18" charset="0"/>
              </a:rPr>
              <a:t>What is the target organ for this hormone</a:t>
            </a:r>
            <a:r>
              <a:rPr lang="en-GB" sz="2000" spc="100" dirty="0" smtClean="0">
                <a:ea typeface="Calibri" panose="020F0502020204030204" pitchFamily="34" charset="0"/>
                <a:cs typeface="Times New Roman" panose="02020603050405020304" pitchFamily="18" charset="0"/>
              </a:rPr>
              <a:t>? </a:t>
            </a:r>
            <a:r>
              <a:rPr lang="en-GB" sz="2000" b="1" spc="100" dirty="0" smtClean="0">
                <a:ea typeface="Calibri" panose="020F0502020204030204" pitchFamily="34" charset="0"/>
                <a:cs typeface="Times New Roman" panose="02020603050405020304" pitchFamily="18" charset="0"/>
              </a:rPr>
              <a:t>Liver </a:t>
            </a:r>
            <a:endParaRPr lang="en-GB" sz="2000" b="1" spc="100" dirty="0">
              <a:ea typeface="Calibri" panose="020F0502020204030204" pitchFamily="34" charset="0"/>
              <a:cs typeface="Times New Roman" panose="02020603050405020304" pitchFamily="18" charset="0"/>
            </a:endParaRPr>
          </a:p>
        </p:txBody>
      </p:sp>
      <p:sp>
        <p:nvSpPr>
          <p:cNvPr id="5" name="TextBox 4"/>
          <p:cNvSpPr txBox="1"/>
          <p:nvPr/>
        </p:nvSpPr>
        <p:spPr>
          <a:xfrm>
            <a:off x="304800" y="96982"/>
            <a:ext cx="9518073" cy="523220"/>
          </a:xfrm>
          <a:prstGeom prst="rect">
            <a:avLst/>
          </a:prstGeom>
          <a:noFill/>
        </p:spPr>
        <p:txBody>
          <a:bodyPr wrap="square" rtlCol="0">
            <a:spAutoFit/>
          </a:bodyPr>
          <a:lstStyle/>
          <a:p>
            <a:r>
              <a:rPr lang="en-US" sz="2800" dirty="0" smtClean="0"/>
              <a:t>WRITE THESE QUESTIONS </a:t>
            </a:r>
            <a:endParaRPr lang="en-GB" sz="2800" dirty="0"/>
          </a:p>
        </p:txBody>
      </p:sp>
    </p:spTree>
    <p:extLst>
      <p:ext uri="{BB962C8B-B14F-4D97-AF65-F5344CB8AC3E}">
        <p14:creationId xmlns:p14="http://schemas.microsoft.com/office/powerpoint/2010/main" val="1587059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these questions </a:t>
            </a:r>
            <a:endParaRPr lang="en-GB" dirty="0"/>
          </a:p>
        </p:txBody>
      </p:sp>
      <p:sp>
        <p:nvSpPr>
          <p:cNvPr id="3" name="Content Placeholder 2"/>
          <p:cNvSpPr>
            <a:spLocks noGrp="1"/>
          </p:cNvSpPr>
          <p:nvPr>
            <p:ph idx="1"/>
          </p:nvPr>
        </p:nvSpPr>
        <p:spPr>
          <a:xfrm>
            <a:off x="547254" y="1690688"/>
            <a:ext cx="10515600" cy="4351338"/>
          </a:xfrm>
        </p:spPr>
        <p:txBody>
          <a:bodyPr/>
          <a:lstStyle/>
          <a:p>
            <a:pPr marL="514350" lvl="0" indent="-514350">
              <a:buFont typeface="+mj-lt"/>
              <a:buAutoNum type="arabicPeriod"/>
            </a:pPr>
            <a:r>
              <a:rPr lang="en-GB" strike="sngStrike" dirty="0"/>
              <a:t>Copy the above table into your exercise book</a:t>
            </a:r>
          </a:p>
          <a:p>
            <a:pPr marL="514350" lvl="0" indent="-514350">
              <a:buFont typeface="+mj-lt"/>
              <a:buAutoNum type="arabicPeriod"/>
            </a:pPr>
            <a:r>
              <a:rPr lang="en-GB" dirty="0"/>
              <a:t>How many types of diabetes are there?</a:t>
            </a:r>
          </a:p>
          <a:p>
            <a:pPr marL="514350" lvl="0" indent="-514350">
              <a:buFont typeface="+mj-lt"/>
              <a:buAutoNum type="arabicPeriod"/>
            </a:pPr>
            <a:r>
              <a:rPr lang="en-GB" dirty="0"/>
              <a:t>Which type is typically caused by lifestyle factors?</a:t>
            </a:r>
          </a:p>
          <a:p>
            <a:pPr marL="514350" lvl="0" indent="-514350">
              <a:buFont typeface="+mj-lt"/>
              <a:buAutoNum type="arabicPeriod"/>
            </a:pPr>
            <a:r>
              <a:rPr lang="en-GB" dirty="0"/>
              <a:t>What is the typical age of onset of type 1 diabetes?</a:t>
            </a:r>
          </a:p>
          <a:p>
            <a:pPr marL="514350" lvl="0" indent="-514350">
              <a:buFont typeface="+mj-lt"/>
              <a:buAutoNum type="arabicPeriod"/>
            </a:pPr>
            <a:r>
              <a:rPr lang="en-GB" dirty="0"/>
              <a:t>What is the treatment for type 2 diabetes?</a:t>
            </a:r>
          </a:p>
          <a:p>
            <a:pPr marL="514350" lvl="0" indent="-514350">
              <a:buFont typeface="+mj-lt"/>
              <a:buAutoNum type="arabicPeriod"/>
            </a:pPr>
            <a:r>
              <a:rPr lang="en-GB" dirty="0"/>
              <a:t>What is the treatment for type 1 diabetes?</a:t>
            </a:r>
          </a:p>
          <a:p>
            <a:pPr marL="514350" indent="-514350">
              <a:buFont typeface="+mj-lt"/>
              <a:buAutoNum type="arabicPeriod"/>
            </a:pPr>
            <a:endParaRPr lang="en-GB" dirty="0"/>
          </a:p>
        </p:txBody>
      </p:sp>
    </p:spTree>
    <p:extLst>
      <p:ext uri="{BB962C8B-B14F-4D97-AF65-F5344CB8AC3E}">
        <p14:creationId xmlns:p14="http://schemas.microsoft.com/office/powerpoint/2010/main" val="631445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49382" y="203375"/>
            <a:ext cx="5514110" cy="6763133"/>
          </a:xfrm>
          <a:prstGeom prst="rect">
            <a:avLst/>
          </a:prstGeom>
        </p:spPr>
        <p:txBody>
          <a:bodyPr wrap="square">
            <a:spAutoFit/>
          </a:bodyPr>
          <a:lstStyle/>
          <a:p>
            <a:pPr>
              <a:lnSpc>
                <a:spcPct val="115000"/>
              </a:lnSpc>
              <a:spcAft>
                <a:spcPts val="1000"/>
              </a:spcAft>
            </a:pPr>
            <a:r>
              <a:rPr lang="en-GB" spc="100" dirty="0">
                <a:latin typeface="+mj-lt"/>
                <a:ea typeface="Calibri" panose="020F0502020204030204" pitchFamily="34" charset="0"/>
                <a:cs typeface="Times New Roman" panose="02020603050405020304" pitchFamily="18" charset="0"/>
              </a:rPr>
              <a:t>Diabetes is a disorder where a person cannot control their blood glucose concentration on their own. It comes is two forms summarised below</a:t>
            </a:r>
            <a:r>
              <a:rPr lang="en-GB" spc="100" dirty="0" smtClean="0">
                <a:latin typeface="+mj-lt"/>
                <a:ea typeface="Calibri" panose="020F0502020204030204" pitchFamily="34" charset="0"/>
                <a:cs typeface="Times New Roman" panose="02020603050405020304" pitchFamily="18" charset="0"/>
              </a:rPr>
              <a:t>. </a:t>
            </a:r>
            <a:r>
              <a:rPr lang="en-GB" spc="100" dirty="0">
                <a:latin typeface="+mj-lt"/>
              </a:rPr>
              <a:t>The symptoms for both types of diabetes are similar. A patient suffering from diabetes may experience increased frequency of urination. This is because the levels of blood glucose rise and the kidneys are unable to reabsorb the glucose, so it is passed in urine. Due to an increased frequency in urination, the patient may experience excessive thirst, this is to replenish lost water due to urination. As glucose in needed in cells for respiration, a patient with diabetes may experience fatigue, tiredness or lethargy. This is because glucose is not being absorbed by the cells either because they are not responsive to insulin (type 2) or insulin simply isn’t being produced (type 1) and is remaining in the blood. Blurred vision may occur as, because the levels of glucose are so high in the blood, some glucose  builds up behind the lens and cornea of the eye, therefore making vision blurred. </a:t>
            </a:r>
            <a:endParaRPr lang="en-GB" spc="100" dirty="0">
              <a:latin typeface="+mj-lt"/>
              <a:ea typeface="Calibri" panose="020F0502020204030204" pitchFamily="34"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375326085"/>
              </p:ext>
            </p:extLst>
          </p:nvPr>
        </p:nvGraphicFramePr>
        <p:xfrm>
          <a:off x="5832764" y="0"/>
          <a:ext cx="6123707" cy="6800279"/>
        </p:xfrm>
        <a:graphic>
          <a:graphicData uri="http://schemas.openxmlformats.org/drawingml/2006/table">
            <a:tbl>
              <a:tblPr firstRow="1" firstCol="1" bandRow="1">
                <a:tableStyleId>{616DA210-FB5B-4158-B5E0-FEB733F419BA}</a:tableStyleId>
              </a:tblPr>
              <a:tblGrid>
                <a:gridCol w="1308121">
                  <a:extLst>
                    <a:ext uri="{9D8B030D-6E8A-4147-A177-3AD203B41FA5}">
                      <a16:colId xmlns:a16="http://schemas.microsoft.com/office/drawing/2014/main" val="3055856449"/>
                    </a:ext>
                  </a:extLst>
                </a:gridCol>
                <a:gridCol w="2177128">
                  <a:extLst>
                    <a:ext uri="{9D8B030D-6E8A-4147-A177-3AD203B41FA5}">
                      <a16:colId xmlns:a16="http://schemas.microsoft.com/office/drawing/2014/main" val="1980521565"/>
                    </a:ext>
                  </a:extLst>
                </a:gridCol>
                <a:gridCol w="2638458">
                  <a:extLst>
                    <a:ext uri="{9D8B030D-6E8A-4147-A177-3AD203B41FA5}">
                      <a16:colId xmlns:a16="http://schemas.microsoft.com/office/drawing/2014/main" val="231224741"/>
                    </a:ext>
                  </a:extLst>
                </a:gridCol>
              </a:tblGrid>
              <a:tr h="356773">
                <a:tc>
                  <a:txBody>
                    <a:bodyPr/>
                    <a:lstStyle/>
                    <a:p>
                      <a:pPr>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Type 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1000"/>
                        </a:spcAft>
                      </a:pPr>
                      <a:r>
                        <a:rPr lang="en-GB" sz="1800">
                          <a:effectLst/>
                        </a:rPr>
                        <a:t>Type 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22062076"/>
                  </a:ext>
                </a:extLst>
              </a:tr>
              <a:tr h="1099092">
                <a:tc>
                  <a:txBody>
                    <a:bodyPr/>
                    <a:lstStyle/>
                    <a:p>
                      <a:pPr>
                        <a:lnSpc>
                          <a:spcPct val="115000"/>
                        </a:lnSpc>
                        <a:spcAft>
                          <a:spcPts val="1000"/>
                        </a:spcAft>
                      </a:pPr>
                      <a:r>
                        <a:rPr lang="en-GB" sz="1800">
                          <a:effectLst/>
                        </a:rPr>
                        <a:t>Caused by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Body’s immune system accidently attacking pancreas cells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Poor diet and obesity over a long period of time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48058823"/>
                  </a:ext>
                </a:extLst>
              </a:tr>
              <a:tr h="1147621">
                <a:tc>
                  <a:txBody>
                    <a:bodyPr/>
                    <a:lstStyle/>
                    <a:p>
                      <a:pPr>
                        <a:lnSpc>
                          <a:spcPct val="115000"/>
                        </a:lnSpc>
                        <a:spcAft>
                          <a:spcPts val="1000"/>
                        </a:spcAft>
                      </a:pPr>
                      <a:r>
                        <a:rPr lang="en-GB" sz="1800">
                          <a:effectLst/>
                        </a:rPr>
                        <a:t>Symptoms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Increased thirst, increased urination, glucose in urine, blurred vision, tiredness and fatigue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Increased thirst, increased urination, glucose in urine, blurred vision, tiredness and fatigue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8066945"/>
                  </a:ext>
                </a:extLst>
              </a:tr>
              <a:tr h="1099092">
                <a:tc>
                  <a:txBody>
                    <a:bodyPr/>
                    <a:lstStyle/>
                    <a:p>
                      <a:pPr>
                        <a:lnSpc>
                          <a:spcPct val="115000"/>
                        </a:lnSpc>
                        <a:spcAft>
                          <a:spcPts val="1000"/>
                        </a:spcAft>
                      </a:pPr>
                      <a:r>
                        <a:rPr lang="en-GB" sz="1800">
                          <a:effectLst/>
                        </a:rPr>
                        <a:t>Typical age of onset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Childhood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Adulthood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8760653"/>
                  </a:ext>
                </a:extLst>
              </a:tr>
              <a:tr h="740400">
                <a:tc>
                  <a:txBody>
                    <a:bodyPr/>
                    <a:lstStyle/>
                    <a:p>
                      <a:pPr>
                        <a:lnSpc>
                          <a:spcPct val="115000"/>
                        </a:lnSpc>
                        <a:spcAft>
                          <a:spcPts val="1000"/>
                        </a:spcAft>
                      </a:pPr>
                      <a:r>
                        <a:rPr lang="en-GB" sz="1800">
                          <a:effectLst/>
                        </a:rPr>
                        <a:t>Effect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Beta cells in pancreas no longer produces insulin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Cells unable to recognise insulin in the blood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0400421"/>
                  </a:ext>
                </a:extLst>
              </a:tr>
              <a:tr h="356773">
                <a:tc>
                  <a:txBody>
                    <a:bodyPr/>
                    <a:lstStyle/>
                    <a:p>
                      <a:pPr>
                        <a:lnSpc>
                          <a:spcPct val="115000"/>
                        </a:lnSpc>
                        <a:spcAft>
                          <a:spcPts val="1000"/>
                        </a:spcAft>
                      </a:pPr>
                      <a:r>
                        <a:rPr lang="en-GB" sz="1800">
                          <a:effectLst/>
                        </a:rPr>
                        <a:t>Consequence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Blood sugar rises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Blood sugar rises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4362430"/>
                  </a:ext>
                </a:extLst>
              </a:tr>
              <a:tr h="740400">
                <a:tc>
                  <a:txBody>
                    <a:bodyPr/>
                    <a:lstStyle/>
                    <a:p>
                      <a:pPr>
                        <a:lnSpc>
                          <a:spcPct val="115000"/>
                        </a:lnSpc>
                        <a:spcAft>
                          <a:spcPts val="1000"/>
                        </a:spcAft>
                      </a:pPr>
                      <a:r>
                        <a:rPr lang="en-GB" sz="1800">
                          <a:effectLst/>
                        </a:rPr>
                        <a:t>Treated by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a:effectLst/>
                        </a:rPr>
                        <a:t>Injections of insulin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800" dirty="0">
                          <a:effectLst/>
                        </a:rPr>
                        <a:t>Carbohydrate controlled diet, exercise and medication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22976062"/>
                  </a:ext>
                </a:extLst>
              </a:tr>
            </a:tbl>
          </a:graphicData>
        </a:graphic>
      </p:graphicFrame>
    </p:spTree>
    <p:extLst>
      <p:ext uri="{BB962C8B-B14F-4D97-AF65-F5344CB8AC3E}">
        <p14:creationId xmlns:p14="http://schemas.microsoft.com/office/powerpoint/2010/main" val="2553538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Mark Answers</a:t>
            </a:r>
            <a:endParaRPr lang="en-GB" dirty="0"/>
          </a:p>
        </p:txBody>
      </p:sp>
      <p:sp>
        <p:nvSpPr>
          <p:cNvPr id="3" name="Content Placeholder 2"/>
          <p:cNvSpPr>
            <a:spLocks noGrp="1"/>
          </p:cNvSpPr>
          <p:nvPr>
            <p:ph idx="1"/>
          </p:nvPr>
        </p:nvSpPr>
        <p:spPr/>
        <p:txBody>
          <a:bodyPr/>
          <a:lstStyle/>
          <a:p>
            <a:pPr marL="514350" lvl="0" indent="-514350">
              <a:buFont typeface="+mj-lt"/>
              <a:buAutoNum type="arabicPeriod"/>
            </a:pPr>
            <a:r>
              <a:rPr lang="en-GB" dirty="0"/>
              <a:t>In book</a:t>
            </a:r>
          </a:p>
          <a:p>
            <a:pPr marL="514350" lvl="0" indent="-514350">
              <a:buFont typeface="+mj-lt"/>
              <a:buAutoNum type="arabicPeriod"/>
            </a:pPr>
            <a:r>
              <a:rPr lang="en-GB" dirty="0"/>
              <a:t>2</a:t>
            </a:r>
          </a:p>
          <a:p>
            <a:pPr marL="514350" lvl="0" indent="-514350">
              <a:buFont typeface="+mj-lt"/>
              <a:buAutoNum type="arabicPeriod"/>
            </a:pPr>
            <a:r>
              <a:rPr lang="en-GB" dirty="0"/>
              <a:t>Type 2</a:t>
            </a:r>
          </a:p>
          <a:p>
            <a:pPr marL="514350" lvl="0" indent="-514350">
              <a:buFont typeface="+mj-lt"/>
              <a:buAutoNum type="arabicPeriod"/>
            </a:pPr>
            <a:r>
              <a:rPr lang="en-GB" dirty="0"/>
              <a:t>Childhood</a:t>
            </a:r>
          </a:p>
          <a:p>
            <a:pPr marL="514350" lvl="0" indent="-514350">
              <a:buFont typeface="+mj-lt"/>
              <a:buAutoNum type="arabicPeriod"/>
            </a:pPr>
            <a:r>
              <a:rPr lang="en-GB" dirty="0"/>
              <a:t>Reduced carbohydrates and exercise</a:t>
            </a:r>
          </a:p>
          <a:p>
            <a:pPr marL="514350" lvl="0" indent="-514350">
              <a:buFont typeface="+mj-lt"/>
              <a:buAutoNum type="arabicPeriod"/>
            </a:pPr>
            <a:r>
              <a:rPr lang="en-GB" dirty="0"/>
              <a:t>Insulin injections </a:t>
            </a:r>
          </a:p>
          <a:p>
            <a:pPr marL="514350" indent="-514350">
              <a:buFont typeface="+mj-lt"/>
              <a:buAutoNum type="arabicPeriod"/>
            </a:pPr>
            <a:endParaRPr lang="en-GB" dirty="0"/>
          </a:p>
        </p:txBody>
      </p:sp>
    </p:spTree>
    <p:extLst>
      <p:ext uri="{BB962C8B-B14F-4D97-AF65-F5344CB8AC3E}">
        <p14:creationId xmlns:p14="http://schemas.microsoft.com/office/powerpoint/2010/main" val="4127056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18" y="-374072"/>
            <a:ext cx="10515600" cy="1325563"/>
          </a:xfrm>
        </p:spPr>
        <p:txBody>
          <a:bodyPr/>
          <a:lstStyle/>
          <a:p>
            <a:r>
              <a:rPr lang="en-US" dirty="0" smtClean="0"/>
              <a:t>Write these questions </a:t>
            </a:r>
            <a:endParaRPr lang="en-GB" dirty="0"/>
          </a:p>
        </p:txBody>
      </p:sp>
      <p:sp>
        <p:nvSpPr>
          <p:cNvPr id="3" name="Content Placeholder 2"/>
          <p:cNvSpPr>
            <a:spLocks noGrp="1"/>
          </p:cNvSpPr>
          <p:nvPr>
            <p:ph idx="1"/>
          </p:nvPr>
        </p:nvSpPr>
        <p:spPr>
          <a:xfrm>
            <a:off x="159327" y="564861"/>
            <a:ext cx="12032673" cy="4351338"/>
          </a:xfrm>
        </p:spPr>
        <p:txBody>
          <a:bodyPr numCol="2">
            <a:noAutofit/>
          </a:bodyPr>
          <a:lstStyle/>
          <a:p>
            <a:pPr marL="514350" lvl="0" indent="-514350">
              <a:buFont typeface="+mj-lt"/>
              <a:buAutoNum type="arabicPeriod"/>
            </a:pPr>
            <a:r>
              <a:rPr lang="en-GB" sz="2000" spc="100" dirty="0"/>
              <a:t>Name the endocrine gland that controls blood glucose level (BGL). </a:t>
            </a:r>
          </a:p>
          <a:p>
            <a:pPr marL="514350" lvl="0" indent="-514350">
              <a:buFont typeface="+mj-lt"/>
              <a:buAutoNum type="arabicPeriod"/>
            </a:pPr>
            <a:r>
              <a:rPr lang="en-GB" sz="2000" spc="100" dirty="0"/>
              <a:t>What is the effect of insulin on BGL? </a:t>
            </a:r>
          </a:p>
          <a:p>
            <a:pPr marL="514350" lvl="0" indent="-514350">
              <a:buFont typeface="+mj-lt"/>
              <a:buAutoNum type="arabicPeriod"/>
            </a:pPr>
            <a:r>
              <a:rPr lang="en-GB" sz="2000" spc="100" dirty="0"/>
              <a:t>Name the hormone that increases BGL. </a:t>
            </a:r>
          </a:p>
          <a:p>
            <a:pPr marL="514350" lvl="0" indent="-514350">
              <a:buFont typeface="+mj-lt"/>
              <a:buAutoNum type="arabicPeriod"/>
            </a:pPr>
            <a:r>
              <a:rPr lang="en-GB" sz="2000" spc="100" dirty="0"/>
              <a:t>Name the organ that secretes the two hormones to regulate BGL. </a:t>
            </a:r>
          </a:p>
          <a:p>
            <a:pPr marL="514350" lvl="0" indent="-514350">
              <a:buFont typeface="+mj-lt"/>
              <a:buAutoNum type="arabicPeriod"/>
            </a:pPr>
            <a:r>
              <a:rPr lang="en-GB" sz="2000" spc="100" dirty="0"/>
              <a:t>When would a person’s BGL increase during a day (24hr)? </a:t>
            </a:r>
          </a:p>
          <a:p>
            <a:pPr marL="514350" lvl="0" indent="-514350">
              <a:buFont typeface="+mj-lt"/>
              <a:buAutoNum type="arabicPeriod"/>
            </a:pPr>
            <a:r>
              <a:rPr lang="en-GB" sz="2000" spc="100" dirty="0"/>
              <a:t>Explain the </a:t>
            </a:r>
            <a:r>
              <a:rPr lang="en-GB" sz="2000" b="1" spc="100" dirty="0"/>
              <a:t>primary</a:t>
            </a:r>
            <a:r>
              <a:rPr lang="en-GB" sz="2000" spc="100" dirty="0"/>
              <a:t> reason why a person’s BGL would decrease eventually.</a:t>
            </a:r>
          </a:p>
          <a:p>
            <a:pPr marL="514350" lvl="0" indent="-514350">
              <a:buFont typeface="+mj-lt"/>
              <a:buAutoNum type="arabicPeriod"/>
            </a:pPr>
            <a:r>
              <a:rPr lang="en-GB" sz="2000" spc="100" dirty="0"/>
              <a:t>Describe the actions of insulin – how does it lower BGL? </a:t>
            </a:r>
          </a:p>
          <a:p>
            <a:pPr marL="514350" lvl="0" indent="-514350">
              <a:buFont typeface="+mj-lt"/>
              <a:buAutoNum type="arabicPeriod"/>
            </a:pPr>
            <a:r>
              <a:rPr lang="en-GB" sz="2000" spc="100" dirty="0"/>
              <a:t>Describe the actions of glucagon. </a:t>
            </a:r>
          </a:p>
          <a:p>
            <a:pPr marL="514350" lvl="0" indent="-514350">
              <a:buFont typeface="+mj-lt"/>
              <a:buAutoNum type="arabicPeriod"/>
            </a:pPr>
            <a:r>
              <a:rPr lang="en-GB" sz="2000" spc="100" dirty="0"/>
              <a:t>Explain the importance of maintaining a stable blood glucose level. </a:t>
            </a:r>
          </a:p>
          <a:p>
            <a:pPr marL="514350" lvl="0" indent="-514350">
              <a:buFont typeface="+mj-lt"/>
              <a:buAutoNum type="arabicPeriod"/>
            </a:pPr>
            <a:r>
              <a:rPr lang="en-GB" sz="2000" spc="100" dirty="0"/>
              <a:t>What is diabetes?</a:t>
            </a:r>
          </a:p>
          <a:p>
            <a:pPr marL="514350" lvl="0" indent="-514350">
              <a:buFont typeface="+mj-lt"/>
              <a:buAutoNum type="arabicPeriod"/>
            </a:pPr>
            <a:r>
              <a:rPr lang="en-GB" sz="2000" spc="100" dirty="0"/>
              <a:t>Describe two differences between types 1 and 2 diabetes. </a:t>
            </a:r>
          </a:p>
          <a:p>
            <a:pPr marL="514350" lvl="0" indent="-514350">
              <a:buFont typeface="+mj-lt"/>
              <a:buAutoNum type="arabicPeriod"/>
            </a:pPr>
            <a:r>
              <a:rPr lang="en-GB" sz="2000" spc="100" dirty="0"/>
              <a:t>State three symptoms of diabetes. </a:t>
            </a:r>
          </a:p>
          <a:p>
            <a:pPr marL="514350" lvl="0" indent="-514350">
              <a:buFont typeface="+mj-lt"/>
              <a:buAutoNum type="arabicPeriod"/>
            </a:pPr>
            <a:r>
              <a:rPr lang="en-GB" sz="2000" spc="100" dirty="0"/>
              <a:t>*Explain why diabetic patients may lose weight. </a:t>
            </a:r>
          </a:p>
          <a:p>
            <a:pPr marL="514350" lvl="0" indent="-514350">
              <a:buFont typeface="+mj-lt"/>
              <a:buAutoNum type="arabicPeriod"/>
            </a:pPr>
            <a:r>
              <a:rPr lang="en-GB" sz="2000" spc="100" dirty="0"/>
              <a:t>Suggest two risk factors for developing diabetes. </a:t>
            </a:r>
          </a:p>
          <a:p>
            <a:pPr marL="514350" lvl="0" indent="-514350">
              <a:buFont typeface="+mj-lt"/>
              <a:buAutoNum type="arabicPeriod"/>
            </a:pPr>
            <a:r>
              <a:rPr lang="en-GB" sz="2000" spc="100" dirty="0"/>
              <a:t>*State two ways to diagnose someone as diabetic. </a:t>
            </a:r>
          </a:p>
          <a:p>
            <a:pPr marL="514350" lvl="0" indent="-514350">
              <a:buFont typeface="+mj-lt"/>
              <a:buAutoNum type="arabicPeriod"/>
            </a:pPr>
            <a:r>
              <a:rPr lang="en-GB" sz="2000" spc="100" dirty="0"/>
              <a:t>Compare the treatments of types 1 and 2 diabetes. </a:t>
            </a:r>
          </a:p>
          <a:p>
            <a:pPr marL="514350" lvl="0" indent="-514350">
              <a:buFont typeface="+mj-lt"/>
              <a:buAutoNum type="arabicPeriod"/>
            </a:pPr>
            <a:r>
              <a:rPr lang="en-GB" sz="2000" spc="100" dirty="0"/>
              <a:t>One type of diabetes can be cured. State which one it is and explain how. </a:t>
            </a:r>
          </a:p>
          <a:p>
            <a:pPr marL="514350" lvl="0" indent="-514350">
              <a:buFont typeface="+mj-lt"/>
              <a:buAutoNum type="arabicPeriod"/>
            </a:pPr>
            <a:r>
              <a:rPr lang="en-GB" sz="2000" spc="100" dirty="0"/>
              <a:t>*Following the question above, suggest a problem with the treatment. What is a possible solution to this problem? </a:t>
            </a:r>
          </a:p>
          <a:p>
            <a:pPr marL="514350" lvl="0" indent="-514350">
              <a:buFont typeface="+mj-lt"/>
              <a:buAutoNum type="arabicPeriod"/>
            </a:pPr>
            <a:r>
              <a:rPr lang="en-GB" sz="2000" spc="100" dirty="0"/>
              <a:t>*Explain why insulin injection is not an appropriate treatment for type 2 diabetes.</a:t>
            </a:r>
          </a:p>
          <a:p>
            <a:pPr marL="514350" indent="-514350">
              <a:buFont typeface="+mj-lt"/>
              <a:buAutoNum type="arabicPeriod"/>
            </a:pPr>
            <a:endParaRPr lang="en-GB" sz="2000" spc="100" dirty="0"/>
          </a:p>
        </p:txBody>
      </p:sp>
    </p:spTree>
    <p:extLst>
      <p:ext uri="{BB962C8B-B14F-4D97-AF65-F5344CB8AC3E}">
        <p14:creationId xmlns:p14="http://schemas.microsoft.com/office/powerpoint/2010/main" val="93635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7037" y="-56357"/>
            <a:ext cx="10515600" cy="1325563"/>
          </a:xfrm>
        </p:spPr>
        <p:txBody>
          <a:bodyPr/>
          <a:lstStyle/>
          <a:p>
            <a:r>
              <a:rPr lang="en-US" dirty="0" smtClean="0"/>
              <a:t>Self Mark Answers</a:t>
            </a:r>
            <a:endParaRPr lang="en-GB" dirty="0"/>
          </a:p>
        </p:txBody>
      </p:sp>
      <p:sp>
        <p:nvSpPr>
          <p:cNvPr id="3" name="Content Placeholder 2"/>
          <p:cNvSpPr>
            <a:spLocks noGrp="1"/>
          </p:cNvSpPr>
          <p:nvPr>
            <p:ph idx="1"/>
          </p:nvPr>
        </p:nvSpPr>
        <p:spPr>
          <a:xfrm>
            <a:off x="0" y="121515"/>
            <a:ext cx="12032672" cy="4351338"/>
          </a:xfrm>
        </p:spPr>
        <p:txBody>
          <a:bodyPr>
            <a:noAutofit/>
          </a:bodyPr>
          <a:lstStyle/>
          <a:p>
            <a:pPr marL="514350" lvl="0" indent="-514350">
              <a:lnSpc>
                <a:spcPct val="100000"/>
              </a:lnSpc>
              <a:spcBef>
                <a:spcPts val="0"/>
              </a:spcBef>
              <a:buFont typeface="+mj-lt"/>
              <a:buAutoNum type="arabicPeriod"/>
            </a:pPr>
            <a:r>
              <a:rPr lang="en-GB" sz="1800" spc="100" dirty="0"/>
              <a:t>Pancreas</a:t>
            </a:r>
          </a:p>
          <a:p>
            <a:pPr marL="514350" lvl="0" indent="-514350">
              <a:lnSpc>
                <a:spcPct val="100000"/>
              </a:lnSpc>
              <a:spcBef>
                <a:spcPts val="0"/>
              </a:spcBef>
              <a:buFont typeface="+mj-lt"/>
              <a:buAutoNum type="arabicPeriod"/>
            </a:pPr>
            <a:r>
              <a:rPr lang="en-GB" sz="1800" spc="100" dirty="0"/>
              <a:t>Decreases BGL</a:t>
            </a:r>
          </a:p>
          <a:p>
            <a:pPr marL="514350" lvl="0" indent="-514350">
              <a:lnSpc>
                <a:spcPct val="100000"/>
              </a:lnSpc>
              <a:spcBef>
                <a:spcPts val="0"/>
              </a:spcBef>
              <a:buFont typeface="+mj-lt"/>
              <a:buAutoNum type="arabicPeriod"/>
            </a:pPr>
            <a:r>
              <a:rPr lang="en-GB" sz="1800" spc="100" dirty="0"/>
              <a:t>Glucagon</a:t>
            </a:r>
          </a:p>
          <a:p>
            <a:pPr marL="514350" lvl="0" indent="-514350">
              <a:lnSpc>
                <a:spcPct val="100000"/>
              </a:lnSpc>
              <a:spcBef>
                <a:spcPts val="0"/>
              </a:spcBef>
              <a:buFont typeface="+mj-lt"/>
              <a:buAutoNum type="arabicPeriod"/>
            </a:pPr>
            <a:r>
              <a:rPr lang="en-GB" sz="1800" spc="100" dirty="0"/>
              <a:t>Pancreas</a:t>
            </a:r>
          </a:p>
          <a:p>
            <a:pPr marL="514350" lvl="0" indent="-514350">
              <a:lnSpc>
                <a:spcPct val="100000"/>
              </a:lnSpc>
              <a:spcBef>
                <a:spcPts val="0"/>
              </a:spcBef>
              <a:buFont typeface="+mj-lt"/>
              <a:buAutoNum type="arabicPeriod"/>
            </a:pPr>
            <a:r>
              <a:rPr lang="en-GB" sz="1800" spc="100" dirty="0"/>
              <a:t>After they have consumed breakfast, lunch , dinner and snacks </a:t>
            </a:r>
          </a:p>
          <a:p>
            <a:pPr marL="514350" lvl="0" indent="-514350">
              <a:lnSpc>
                <a:spcPct val="100000"/>
              </a:lnSpc>
              <a:spcBef>
                <a:spcPts val="0"/>
              </a:spcBef>
              <a:buFont typeface="+mj-lt"/>
              <a:buAutoNum type="arabicPeriod"/>
            </a:pPr>
            <a:r>
              <a:rPr lang="en-GB" sz="1800" spc="100" dirty="0"/>
              <a:t>Fasting</a:t>
            </a:r>
          </a:p>
          <a:p>
            <a:pPr marL="514350" lvl="0" indent="-514350">
              <a:lnSpc>
                <a:spcPct val="100000"/>
              </a:lnSpc>
              <a:spcBef>
                <a:spcPts val="0"/>
              </a:spcBef>
              <a:buFont typeface="+mj-lt"/>
              <a:buAutoNum type="arabicPeriod"/>
            </a:pPr>
            <a:r>
              <a:rPr lang="en-GB" sz="1800" spc="100" dirty="0"/>
              <a:t>Binds to protein receptors on cell membranes and allows glucose to enter cells </a:t>
            </a:r>
          </a:p>
          <a:p>
            <a:pPr marL="514350" lvl="0" indent="-514350">
              <a:lnSpc>
                <a:spcPct val="100000"/>
              </a:lnSpc>
              <a:spcBef>
                <a:spcPts val="0"/>
              </a:spcBef>
              <a:buFont typeface="+mj-lt"/>
              <a:buAutoNum type="arabicPeriod"/>
            </a:pPr>
            <a:r>
              <a:rPr lang="en-GB" sz="1800" spc="100" dirty="0"/>
              <a:t>Glucagon converts glycogen to glucose which enters blood and increases BGL</a:t>
            </a:r>
          </a:p>
          <a:p>
            <a:pPr marL="514350" lvl="0" indent="-514350">
              <a:lnSpc>
                <a:spcPct val="100000"/>
              </a:lnSpc>
              <a:spcBef>
                <a:spcPts val="0"/>
              </a:spcBef>
              <a:buFont typeface="+mj-lt"/>
              <a:buAutoNum type="arabicPeriod"/>
            </a:pPr>
            <a:r>
              <a:rPr lang="en-GB" sz="1800" spc="100" dirty="0"/>
              <a:t>Glucose affects the osmotic potential of blood plasma </a:t>
            </a:r>
          </a:p>
          <a:p>
            <a:pPr marL="514350" lvl="0" indent="-514350">
              <a:lnSpc>
                <a:spcPct val="100000"/>
              </a:lnSpc>
              <a:spcBef>
                <a:spcPts val="0"/>
              </a:spcBef>
              <a:buFont typeface="+mj-lt"/>
              <a:buAutoNum type="arabicPeriod"/>
            </a:pPr>
            <a:r>
              <a:rPr lang="en-GB" sz="1800" spc="100" dirty="0"/>
              <a:t>Diabetes is a disorder where a person cannot control their blood glucose concentration on their own</a:t>
            </a:r>
          </a:p>
          <a:p>
            <a:pPr marL="514350" lvl="0" indent="-514350">
              <a:lnSpc>
                <a:spcPct val="100000"/>
              </a:lnSpc>
              <a:spcBef>
                <a:spcPts val="0"/>
              </a:spcBef>
              <a:buFont typeface="+mj-lt"/>
              <a:buAutoNum type="arabicPeriod"/>
            </a:pPr>
            <a:r>
              <a:rPr lang="en-GB" sz="1800" spc="100" dirty="0"/>
              <a:t> Type 1 caused by immune system attacking insulin producing beta cells in pancreas, type 2 caused by poor diet and lack of exercise, onset of type 1 diabetes is usually childhood, onset of type 2 diabetes usually adulthood.  </a:t>
            </a:r>
          </a:p>
          <a:p>
            <a:pPr marL="514350" lvl="0" indent="-514350">
              <a:lnSpc>
                <a:spcPct val="100000"/>
              </a:lnSpc>
              <a:spcBef>
                <a:spcPts val="0"/>
              </a:spcBef>
              <a:buFont typeface="+mj-lt"/>
              <a:buAutoNum type="arabicPeriod"/>
            </a:pPr>
            <a:r>
              <a:rPr lang="en-GB" sz="1800" spc="100" dirty="0"/>
              <a:t> Increased thirst, increased urination, glucose in urine, blurred vision, tiredness and fatigue</a:t>
            </a:r>
          </a:p>
          <a:p>
            <a:pPr marL="514350" lvl="0" indent="-514350">
              <a:lnSpc>
                <a:spcPct val="100000"/>
              </a:lnSpc>
              <a:spcBef>
                <a:spcPts val="0"/>
              </a:spcBef>
              <a:buFont typeface="+mj-lt"/>
              <a:buAutoNum type="arabicPeriod"/>
            </a:pPr>
            <a:r>
              <a:rPr lang="en-GB" sz="1800" spc="100" dirty="0"/>
              <a:t> Glucose is not being </a:t>
            </a:r>
            <a:r>
              <a:rPr lang="en-GB" sz="1800" spc="100" dirty="0" smtClean="0"/>
              <a:t>up taken </a:t>
            </a:r>
            <a:r>
              <a:rPr lang="en-GB" sz="1800" spc="100" dirty="0"/>
              <a:t>and stored in cells as glycogen</a:t>
            </a:r>
          </a:p>
          <a:p>
            <a:pPr marL="514350" lvl="0" indent="-514350">
              <a:lnSpc>
                <a:spcPct val="100000"/>
              </a:lnSpc>
              <a:spcBef>
                <a:spcPts val="0"/>
              </a:spcBef>
              <a:buFont typeface="+mj-lt"/>
              <a:buAutoNum type="arabicPeriod"/>
            </a:pPr>
            <a:r>
              <a:rPr lang="en-GB" sz="1800" spc="100" dirty="0"/>
              <a:t>Lack of exercise, high carbohydrate diet</a:t>
            </a:r>
          </a:p>
          <a:p>
            <a:pPr marL="514350" lvl="0" indent="-514350">
              <a:lnSpc>
                <a:spcPct val="100000"/>
              </a:lnSpc>
              <a:spcBef>
                <a:spcPts val="0"/>
              </a:spcBef>
              <a:buFont typeface="+mj-lt"/>
              <a:buAutoNum type="arabicPeriod"/>
            </a:pPr>
            <a:r>
              <a:rPr lang="en-GB" sz="1800" spc="100" dirty="0"/>
              <a:t> Test blood glucose levels, test urine for high levels of glucose</a:t>
            </a:r>
          </a:p>
          <a:p>
            <a:pPr marL="514350" lvl="0" indent="-514350">
              <a:lnSpc>
                <a:spcPct val="100000"/>
              </a:lnSpc>
              <a:spcBef>
                <a:spcPts val="0"/>
              </a:spcBef>
              <a:buFont typeface="+mj-lt"/>
              <a:buAutoNum type="arabicPeriod"/>
            </a:pPr>
            <a:r>
              <a:rPr lang="en-GB" sz="1800" spc="100" dirty="0"/>
              <a:t>Type 1 insulin injections type 2 exercise and carbohydrate controlled diet</a:t>
            </a:r>
          </a:p>
          <a:p>
            <a:pPr marL="514350" lvl="0" indent="-514350">
              <a:lnSpc>
                <a:spcPct val="100000"/>
              </a:lnSpc>
              <a:spcBef>
                <a:spcPts val="0"/>
              </a:spcBef>
              <a:buFont typeface="+mj-lt"/>
              <a:buAutoNum type="arabicPeriod"/>
            </a:pPr>
            <a:r>
              <a:rPr lang="en-GB" sz="1800" spc="100" dirty="0"/>
              <a:t>Type 2 diabetes, Lack of carbohydrates reduces glucose in blood, exercise increases use of glucose for respiration, both actions decrease BGL</a:t>
            </a:r>
          </a:p>
          <a:p>
            <a:pPr marL="514350" lvl="0" indent="-514350">
              <a:lnSpc>
                <a:spcPct val="100000"/>
              </a:lnSpc>
              <a:spcBef>
                <a:spcPts val="0"/>
              </a:spcBef>
              <a:buFont typeface="+mj-lt"/>
              <a:buAutoNum type="arabicPeriod"/>
            </a:pPr>
            <a:r>
              <a:rPr lang="en-GB" sz="1800" spc="100" dirty="0"/>
              <a:t>Problem with treatment is that people suffering from type 2 diabetes are less likely to change lifestyle factors </a:t>
            </a:r>
          </a:p>
          <a:p>
            <a:pPr marL="514350" lvl="0" indent="-514350">
              <a:lnSpc>
                <a:spcPct val="100000"/>
              </a:lnSpc>
              <a:spcBef>
                <a:spcPts val="0"/>
              </a:spcBef>
              <a:buFont typeface="+mj-lt"/>
              <a:buAutoNum type="arabicPeriod"/>
            </a:pPr>
            <a:r>
              <a:rPr lang="en-GB" sz="1800" spc="100" dirty="0"/>
              <a:t>Patients with type 2 can still produce insulin, cells just aren’t responsive to it so treatment would be ineffective. </a:t>
            </a:r>
          </a:p>
          <a:p>
            <a:pPr marL="514350" indent="-514350">
              <a:lnSpc>
                <a:spcPct val="100000"/>
              </a:lnSpc>
              <a:spcBef>
                <a:spcPts val="0"/>
              </a:spcBef>
              <a:buFont typeface="+mj-lt"/>
              <a:buAutoNum type="arabicPeriod"/>
            </a:pPr>
            <a:endParaRPr lang="en-GB" sz="1800" spc="100" dirty="0"/>
          </a:p>
        </p:txBody>
      </p:sp>
    </p:spTree>
    <p:extLst>
      <p:ext uri="{BB962C8B-B14F-4D97-AF65-F5344CB8AC3E}">
        <p14:creationId xmlns:p14="http://schemas.microsoft.com/office/powerpoint/2010/main" val="1351622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 y="-258330"/>
            <a:ext cx="10515600" cy="1325563"/>
          </a:xfrm>
        </p:spPr>
        <p:txBody>
          <a:bodyPr/>
          <a:lstStyle/>
          <a:p>
            <a:r>
              <a:rPr lang="en-US" dirty="0" smtClean="0"/>
              <a:t>Exam questions </a:t>
            </a:r>
            <a:endParaRPr lang="en-GB" dirty="0"/>
          </a:p>
        </p:txBody>
      </p:sp>
      <p:sp>
        <p:nvSpPr>
          <p:cNvPr id="3" name="Content Placeholder 2"/>
          <p:cNvSpPr>
            <a:spLocks noGrp="1"/>
          </p:cNvSpPr>
          <p:nvPr>
            <p:ph idx="1"/>
          </p:nvPr>
        </p:nvSpPr>
        <p:spPr>
          <a:xfrm>
            <a:off x="187037" y="828098"/>
            <a:ext cx="5641349" cy="5766666"/>
          </a:xfrm>
        </p:spPr>
        <p:txBody>
          <a:bodyPr>
            <a:normAutofit/>
          </a:bodyPr>
          <a:lstStyle/>
          <a:p>
            <a:pPr marL="514350" lvl="0" indent="-514350">
              <a:buFont typeface="+mj-lt"/>
              <a:buAutoNum type="arabicPeriod"/>
            </a:pPr>
            <a:r>
              <a:rPr lang="en-GB" sz="2400" dirty="0" smtClean="0"/>
              <a:t>It </a:t>
            </a:r>
            <a:r>
              <a:rPr lang="en-GB" sz="2400" dirty="0"/>
              <a:t>is important that the concentration of glucose (sugar) in the blood is controlled.</a:t>
            </a:r>
          </a:p>
          <a:p>
            <a:pPr marL="514350" indent="-514350">
              <a:buFont typeface="+mj-lt"/>
              <a:buAutoNum type="arabicPeriod"/>
            </a:pPr>
            <a:r>
              <a:rPr lang="en-GB" sz="2400" dirty="0"/>
              <a:t>(a)     (</a:t>
            </a:r>
            <a:r>
              <a:rPr lang="en-GB" sz="2400" dirty="0" err="1"/>
              <a:t>i</a:t>
            </a:r>
            <a:r>
              <a:rPr lang="en-GB" sz="2400" dirty="0"/>
              <a:t>)      Which hormone controls the concentration of glucose in the blood?</a:t>
            </a:r>
          </a:p>
          <a:p>
            <a:pPr marL="514350" indent="-514350">
              <a:buFont typeface="+mj-lt"/>
              <a:buAutoNum type="arabicPeriod"/>
            </a:pPr>
            <a:r>
              <a:rPr lang="en-GB" sz="2400" dirty="0"/>
              <a:t> (ii)     Which organ produces this hormone?</a:t>
            </a:r>
          </a:p>
          <a:p>
            <a:pPr marL="514350" indent="-514350">
              <a:buFont typeface="+mj-lt"/>
              <a:buAutoNum type="arabicPeriod"/>
            </a:pPr>
            <a:r>
              <a:rPr lang="en-GB" sz="2400" dirty="0"/>
              <a:t> (b)     The concentration of glucose in the blood of two people, </a:t>
            </a:r>
            <a:r>
              <a:rPr lang="en-GB" sz="2400" b="1" dirty="0"/>
              <a:t>A</a:t>
            </a:r>
            <a:r>
              <a:rPr lang="en-GB" sz="2400" dirty="0"/>
              <a:t> and </a:t>
            </a:r>
            <a:r>
              <a:rPr lang="en-GB" sz="2400" b="1" dirty="0"/>
              <a:t>B</a:t>
            </a:r>
            <a:r>
              <a:rPr lang="en-GB" sz="2400" dirty="0"/>
              <a:t>, was measured every half an hour.</a:t>
            </a:r>
          </a:p>
          <a:p>
            <a:pPr marL="514350" indent="-514350">
              <a:buFont typeface="+mj-lt"/>
              <a:buAutoNum type="arabicPeriod"/>
            </a:pPr>
            <a:r>
              <a:rPr lang="en-GB" sz="2400" dirty="0"/>
              <a:t>One hour after the start, both people drank a solution containing 50 g of glucose.</a:t>
            </a:r>
          </a:p>
          <a:p>
            <a:pPr marL="514350" indent="-514350">
              <a:buFont typeface="+mj-lt"/>
              <a:buAutoNum type="arabicPeriod"/>
            </a:pPr>
            <a:r>
              <a:rPr lang="en-GB" sz="2400" dirty="0"/>
              <a:t>The graph shows the result.</a:t>
            </a:r>
          </a:p>
          <a:p>
            <a:pPr marL="514350" indent="-514350">
              <a:buFont typeface="+mj-lt"/>
              <a:buAutoNum type="arabicPeriod"/>
            </a:pPr>
            <a:endParaRPr lang="en-GB" sz="2400" dirty="0"/>
          </a:p>
        </p:txBody>
      </p:sp>
      <p:pic>
        <p:nvPicPr>
          <p:cNvPr id="4" name="Picture 3" descr="https://app.doublestruck.eu/content/AG_BLG/HTML/Q/Q12SY2F08_files/16_img01.png"/>
          <p:cNvPicPr/>
          <p:nvPr/>
        </p:nvPicPr>
        <p:blipFill>
          <a:blip r:embed="rId2" cstate="print"/>
          <a:srcRect/>
          <a:stretch>
            <a:fillRect/>
          </a:stretch>
        </p:blipFill>
        <p:spPr bwMode="auto">
          <a:xfrm>
            <a:off x="7477077" y="0"/>
            <a:ext cx="4447309" cy="4402224"/>
          </a:xfrm>
          <a:prstGeom prst="rect">
            <a:avLst/>
          </a:prstGeom>
          <a:noFill/>
          <a:ln w="9525">
            <a:noFill/>
            <a:miter lim="800000"/>
            <a:headEnd/>
            <a:tailEnd/>
          </a:ln>
        </p:spPr>
      </p:pic>
      <p:sp>
        <p:nvSpPr>
          <p:cNvPr id="5" name="Rectangle 4"/>
          <p:cNvSpPr/>
          <p:nvPr/>
        </p:nvSpPr>
        <p:spPr>
          <a:xfrm>
            <a:off x="5614737" y="4402224"/>
            <a:ext cx="6962273" cy="2492990"/>
          </a:xfrm>
          <a:prstGeom prst="rect">
            <a:avLst/>
          </a:prstGeom>
        </p:spPr>
        <p:txBody>
          <a:bodyPr wrap="square">
            <a:spAutoFit/>
          </a:bodyPr>
          <a:lstStyle/>
          <a:p>
            <a:pPr marL="228600">
              <a:spcBef>
                <a:spcPts val="1200"/>
              </a:spcBef>
              <a:spcAft>
                <a:spcPts val="0"/>
              </a:spcAft>
            </a:pP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a:t>
            </a:r>
            <a:r>
              <a:rPr lang="en-GB" dirty="0" err="1">
                <a:solidFill>
                  <a:srgbClr val="222222"/>
                </a:solidFill>
                <a:latin typeface="Trebuchet MS" panose="020B0603020202020204" pitchFamily="34" charset="0"/>
                <a:ea typeface="Times New Roman" panose="02020603050405020304" pitchFamily="18" charset="0"/>
                <a:cs typeface="Arial" panose="020B0604020202020204" pitchFamily="34" charset="0"/>
              </a:rPr>
              <a:t>i</a:t>
            </a: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By how much did the blood glucose concentration in person </a:t>
            </a:r>
            <a:r>
              <a:rPr lang="en-GB" b="1"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B</a:t>
            </a: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rise after drinking the glucose drink?</a:t>
            </a:r>
            <a:endParaRPr lang="en-GB" sz="2000" dirty="0" smtClean="0">
              <a:effectLst/>
              <a:latin typeface="Times New Roman" panose="02020603050405020304" pitchFamily="18" charset="0"/>
              <a:ea typeface="Times New Roman" panose="02020603050405020304" pitchFamily="18" charset="0"/>
            </a:endParaRPr>
          </a:p>
          <a:p>
            <a:pPr marL="228600">
              <a:spcBef>
                <a:spcPts val="1200"/>
              </a:spcBef>
              <a:spcAft>
                <a:spcPts val="0"/>
              </a:spcAft>
            </a:pP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(ii)     A doctor suggests that person </a:t>
            </a:r>
            <a:r>
              <a:rPr lang="en-GB" b="1"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A</a:t>
            </a: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has diabetes.</a:t>
            </a:r>
            <a:endParaRPr lang="en-GB" sz="2000" dirty="0" smtClean="0">
              <a:effectLst/>
              <a:latin typeface="Times New Roman" panose="02020603050405020304" pitchFamily="18" charset="0"/>
              <a:ea typeface="Times New Roman" panose="02020603050405020304" pitchFamily="18" charset="0"/>
            </a:endParaRPr>
          </a:p>
          <a:p>
            <a:pPr marL="228600">
              <a:spcBef>
                <a:spcPts val="1200"/>
              </a:spcBef>
              <a:spcAft>
                <a:spcPts val="0"/>
              </a:spcAft>
            </a:pP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Give </a:t>
            </a:r>
            <a:r>
              <a:rPr lang="en-GB" b="1"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two</a:t>
            </a: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pieces of evidence from the graph to support this suggestion.</a:t>
            </a:r>
            <a:endParaRPr lang="en-GB" sz="2000" dirty="0" smtClean="0">
              <a:effectLst/>
              <a:latin typeface="Times New Roman" panose="02020603050405020304" pitchFamily="18" charset="0"/>
              <a:ea typeface="Times New Roman" panose="02020603050405020304" pitchFamily="18" charset="0"/>
            </a:endParaRPr>
          </a:p>
          <a:p>
            <a:pPr marL="228600">
              <a:spcBef>
                <a:spcPts val="1200"/>
              </a:spcBef>
              <a:spcAft>
                <a:spcPts val="0"/>
              </a:spcAft>
            </a:pP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(iii)    Give </a:t>
            </a:r>
            <a:r>
              <a:rPr lang="en-GB" b="1"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one</a:t>
            </a: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reason for the fall in blood glucose concentration in person </a:t>
            </a:r>
            <a:r>
              <a:rPr lang="en-GB" b="1"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B</a:t>
            </a:r>
            <a:r>
              <a:rPr lang="en-GB"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shown in the graph.</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729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 of the lesson</a:t>
            </a:r>
            <a:endParaRPr lang="en-GB" b="1" dirty="0"/>
          </a:p>
        </p:txBody>
      </p:sp>
      <p:sp>
        <p:nvSpPr>
          <p:cNvPr id="3" name="Content Placeholder 2"/>
          <p:cNvSpPr>
            <a:spLocks noGrp="1"/>
          </p:cNvSpPr>
          <p:nvPr>
            <p:ph idx="1"/>
          </p:nvPr>
        </p:nvSpPr>
        <p:spPr>
          <a:xfrm>
            <a:off x="391886" y="1276985"/>
            <a:ext cx="11800114" cy="4862558"/>
          </a:xfrm>
        </p:spPr>
        <p:txBody>
          <a:bodyPr>
            <a:normAutofit/>
          </a:bodyPr>
          <a:lstStyle/>
          <a:p>
            <a:pPr marL="0" indent="0">
              <a:buNone/>
            </a:pPr>
            <a:endParaRPr lang="en-GB" b="1" dirty="0" smtClean="0"/>
          </a:p>
          <a:p>
            <a:pPr marL="0" indent="0">
              <a:buNone/>
            </a:pPr>
            <a:r>
              <a:rPr lang="en-GB" b="1" u="sng" dirty="0" smtClean="0"/>
              <a:t>In order to maintain social distancing and keep everyone safe:</a:t>
            </a:r>
          </a:p>
          <a:p>
            <a:pPr marL="0" indent="0">
              <a:buNone/>
            </a:pPr>
            <a:endParaRPr lang="en-GB" dirty="0" smtClean="0"/>
          </a:p>
          <a:p>
            <a:pPr marL="514350" indent="-514350">
              <a:buAutoNum type="alphaLcParenBoth"/>
            </a:pPr>
            <a:r>
              <a:rPr lang="en-GB" spc="100" dirty="0" smtClean="0"/>
              <a:t>You will need to copy from the board, rather than have worksheets</a:t>
            </a:r>
          </a:p>
          <a:p>
            <a:pPr marL="514350" indent="-514350">
              <a:buAutoNum type="alphaLcParenBoth"/>
            </a:pPr>
            <a:r>
              <a:rPr lang="en-GB" spc="100" dirty="0" smtClean="0"/>
              <a:t>Each task increases in difficulty, to cater for all abilities within the classroom</a:t>
            </a:r>
          </a:p>
          <a:p>
            <a:pPr marL="0" indent="0">
              <a:buNone/>
            </a:pPr>
            <a:r>
              <a:rPr lang="en-GB" spc="100" dirty="0" smtClean="0"/>
              <a:t>(c) Put your hand up if you need some help, but don’t leave your seat.</a:t>
            </a:r>
          </a:p>
          <a:p>
            <a:pPr marL="0" indent="0">
              <a:buNone/>
            </a:pPr>
            <a:r>
              <a:rPr lang="en-GB" spc="100" dirty="0" smtClean="0"/>
              <a:t>(d) Don’t share equipment, and keep your work with you at the end of the lesson.</a:t>
            </a:r>
            <a:endParaRPr lang="en-GB" spc="100" dirty="0"/>
          </a:p>
        </p:txBody>
      </p:sp>
    </p:spTree>
    <p:extLst>
      <p:ext uri="{BB962C8B-B14F-4D97-AF65-F5344CB8AC3E}">
        <p14:creationId xmlns:p14="http://schemas.microsoft.com/office/powerpoint/2010/main" val="1761453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5845" y="278295"/>
            <a:ext cx="10175019" cy="1037107"/>
          </a:xfrm>
        </p:spPr>
        <p:txBody>
          <a:bodyPr/>
          <a:lstStyle/>
          <a:p>
            <a:r>
              <a:rPr lang="en-GB" b="1" u="sng" dirty="0" smtClean="0"/>
              <a:t>‘Click and Teach’ GCSE BIOLOGY</a:t>
            </a:r>
            <a:endParaRPr lang="en-GB" b="1" u="sng" dirty="0"/>
          </a:p>
        </p:txBody>
      </p:sp>
      <p:sp>
        <p:nvSpPr>
          <p:cNvPr id="3" name="Subtitle 2"/>
          <p:cNvSpPr>
            <a:spLocks noGrp="1"/>
          </p:cNvSpPr>
          <p:nvPr>
            <p:ph type="subTitle" idx="1"/>
          </p:nvPr>
        </p:nvSpPr>
        <p:spPr>
          <a:xfrm>
            <a:off x="461173" y="2063459"/>
            <a:ext cx="11044361" cy="2212355"/>
          </a:xfrm>
        </p:spPr>
        <p:txBody>
          <a:bodyPr>
            <a:noAutofit/>
          </a:bodyPr>
          <a:lstStyle/>
          <a:p>
            <a:r>
              <a:rPr lang="en-GB" sz="4800" b="1" dirty="0" smtClean="0"/>
              <a:t>TOPIC: HUMAN REPRODUCTIVE HORMONES (THE MENSTRUAL CYCLE)</a:t>
            </a:r>
          </a:p>
          <a:p>
            <a:endParaRPr lang="en-US" sz="4800" b="1" dirty="0"/>
          </a:p>
          <a:p>
            <a:endParaRPr lang="en-GB" sz="4800" b="1" dirty="0" smtClean="0"/>
          </a:p>
          <a:p>
            <a:r>
              <a:rPr lang="en-GB" sz="4800" b="1" dirty="0" smtClean="0"/>
              <a:t>You should have your book (or paper) and a pen </a:t>
            </a:r>
            <a:r>
              <a:rPr lang="en-GB" sz="4800" b="1" dirty="0" smtClean="0">
                <a:sym typeface="Wingdings" panose="05000000000000000000" pitchFamily="2" charset="2"/>
              </a:rPr>
              <a:t></a:t>
            </a:r>
            <a:endParaRPr lang="en-GB" sz="4800" b="1" dirty="0"/>
          </a:p>
        </p:txBody>
      </p:sp>
    </p:spTree>
    <p:extLst>
      <p:ext uri="{BB962C8B-B14F-4D97-AF65-F5344CB8AC3E}">
        <p14:creationId xmlns:p14="http://schemas.microsoft.com/office/powerpoint/2010/main" val="378878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 of the lesson</a:t>
            </a:r>
            <a:endParaRPr lang="en-GB" b="1" dirty="0"/>
          </a:p>
        </p:txBody>
      </p:sp>
      <p:sp>
        <p:nvSpPr>
          <p:cNvPr id="3" name="Content Placeholder 2"/>
          <p:cNvSpPr>
            <a:spLocks noGrp="1"/>
          </p:cNvSpPr>
          <p:nvPr>
            <p:ph idx="1"/>
          </p:nvPr>
        </p:nvSpPr>
        <p:spPr>
          <a:xfrm>
            <a:off x="391886" y="1276985"/>
            <a:ext cx="11800114" cy="4862558"/>
          </a:xfrm>
        </p:spPr>
        <p:txBody>
          <a:bodyPr>
            <a:normAutofit/>
          </a:bodyPr>
          <a:lstStyle/>
          <a:p>
            <a:pPr marL="0" indent="0">
              <a:buNone/>
            </a:pPr>
            <a:endParaRPr lang="en-GB" b="1" dirty="0" smtClean="0"/>
          </a:p>
          <a:p>
            <a:pPr marL="0" indent="0">
              <a:buNone/>
            </a:pPr>
            <a:r>
              <a:rPr lang="en-GB" b="1" u="sng" dirty="0" smtClean="0"/>
              <a:t>In order to maintain social distancing and keep everyone safe:</a:t>
            </a:r>
          </a:p>
          <a:p>
            <a:pPr marL="0" indent="0">
              <a:buNone/>
            </a:pPr>
            <a:endParaRPr lang="en-GB" dirty="0" smtClean="0"/>
          </a:p>
          <a:p>
            <a:pPr marL="514350" indent="-514350">
              <a:buAutoNum type="alphaLcParenBoth"/>
            </a:pPr>
            <a:r>
              <a:rPr lang="en-GB" spc="100" dirty="0" smtClean="0"/>
              <a:t>You will need to copy from the board, rather than have worksheets</a:t>
            </a:r>
          </a:p>
          <a:p>
            <a:pPr marL="514350" indent="-514350">
              <a:buAutoNum type="alphaLcParenBoth"/>
            </a:pPr>
            <a:r>
              <a:rPr lang="en-GB" spc="100" dirty="0" smtClean="0"/>
              <a:t>Each task increases in difficulty, to cater for all abilities within the classroom</a:t>
            </a:r>
          </a:p>
          <a:p>
            <a:pPr marL="0" indent="0">
              <a:buNone/>
            </a:pPr>
            <a:r>
              <a:rPr lang="en-GB" spc="100" dirty="0" smtClean="0"/>
              <a:t>(c) Put your hand up if you need some help, but don’t leave your seat.</a:t>
            </a:r>
          </a:p>
          <a:p>
            <a:pPr marL="0" indent="0">
              <a:buNone/>
            </a:pPr>
            <a:r>
              <a:rPr lang="en-GB" spc="100" dirty="0" smtClean="0"/>
              <a:t>(d) Don’t share equipment, and keep your work with you at the end of the lesson.</a:t>
            </a:r>
            <a:endParaRPr lang="en-GB" spc="100" dirty="0"/>
          </a:p>
        </p:txBody>
      </p:sp>
    </p:spTree>
    <p:extLst>
      <p:ext uri="{BB962C8B-B14F-4D97-AF65-F5344CB8AC3E}">
        <p14:creationId xmlns:p14="http://schemas.microsoft.com/office/powerpoint/2010/main" val="845624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61684" cy="6171364"/>
          </a:xfrm>
        </p:spPr>
        <p:txBody>
          <a:bodyPr>
            <a:noAutofit/>
          </a:bodyPr>
          <a:lstStyle/>
          <a:p>
            <a:pPr marL="0" indent="0">
              <a:buNone/>
            </a:pPr>
            <a:r>
              <a:rPr lang="en-GB" sz="2200" dirty="0"/>
              <a:t>One of the most vital roles of the endocrine system is in coordinating the </a:t>
            </a:r>
            <a:r>
              <a:rPr lang="en-GB" sz="2200" b="1" dirty="0"/>
              <a:t>reproductive</a:t>
            </a:r>
            <a:r>
              <a:rPr lang="en-GB" sz="2200" dirty="0"/>
              <a:t> </a:t>
            </a:r>
            <a:r>
              <a:rPr lang="en-GB" sz="2200" b="1" dirty="0"/>
              <a:t>system</a:t>
            </a:r>
            <a:r>
              <a:rPr lang="en-GB" sz="2200" dirty="0"/>
              <a:t>. As mentioned before, during puberty </a:t>
            </a:r>
            <a:r>
              <a:rPr lang="en-GB" sz="2200" b="1" dirty="0"/>
              <a:t>testosterone</a:t>
            </a:r>
            <a:r>
              <a:rPr lang="en-GB" sz="2200" dirty="0"/>
              <a:t> is made in the testes in high levels. This causes males to develop the secondary sex characteristics of body hair, deeper voice, sperm production etc.. Likewise the ovaries secrete </a:t>
            </a:r>
            <a:r>
              <a:rPr lang="en-GB" sz="2200" b="1" dirty="0"/>
              <a:t>oestrogen</a:t>
            </a:r>
            <a:r>
              <a:rPr lang="en-GB" sz="2200" dirty="0"/>
              <a:t> which causes females to develop breasts, grow body hair, widen their hips and they begin to </a:t>
            </a:r>
            <a:r>
              <a:rPr lang="en-GB" sz="2200" b="1" dirty="0"/>
              <a:t>ovulate</a:t>
            </a:r>
            <a:r>
              <a:rPr lang="en-GB" sz="2200" dirty="0"/>
              <a:t>.</a:t>
            </a:r>
          </a:p>
          <a:p>
            <a:pPr marL="0" indent="0">
              <a:buNone/>
            </a:pPr>
            <a:r>
              <a:rPr lang="en-GB" sz="2200" dirty="0"/>
              <a:t>Hormones also play a vital role in coordinating the female </a:t>
            </a:r>
            <a:r>
              <a:rPr lang="en-GB" sz="2200" b="1" dirty="0"/>
              <a:t>menstrual</a:t>
            </a:r>
            <a:r>
              <a:rPr lang="en-GB" sz="2200" dirty="0"/>
              <a:t> cycle. The function of the menstrual cycle is to ensure that the female body is prepared to conceive a baby at regular intervals. Most women have a menstrual cycle of 28 days although this can vary. The menstrual cycle is a complex system coordinated by 4 main hormones;</a:t>
            </a:r>
          </a:p>
          <a:p>
            <a:r>
              <a:rPr lang="en-GB" sz="2200" b="1" dirty="0" smtClean="0"/>
              <a:t>Follicle </a:t>
            </a:r>
            <a:r>
              <a:rPr lang="en-GB" sz="2200" b="1" dirty="0"/>
              <a:t>stimulating hormone (FSH):</a:t>
            </a:r>
            <a:r>
              <a:rPr lang="en-GB" sz="2200" dirty="0"/>
              <a:t> This causes an egg cell to mature in the ovaries</a:t>
            </a:r>
          </a:p>
          <a:p>
            <a:r>
              <a:rPr lang="en-GB" sz="2200" b="1" dirty="0"/>
              <a:t>Luteinising hormone (LH):</a:t>
            </a:r>
            <a:r>
              <a:rPr lang="en-GB" sz="2200" dirty="0"/>
              <a:t> Stimulates the ovary to release the egg</a:t>
            </a:r>
          </a:p>
          <a:p>
            <a:r>
              <a:rPr lang="en-GB" sz="2200" b="1" dirty="0"/>
              <a:t>Progesterone and Oestrogen:</a:t>
            </a:r>
            <a:r>
              <a:rPr lang="en-GB" sz="2200" dirty="0"/>
              <a:t> These maintain the uterus lining so a fertilised egg can be implanted and develop into an embryo.</a:t>
            </a:r>
          </a:p>
          <a:p>
            <a:r>
              <a:rPr lang="en-GB" sz="2200" dirty="0"/>
              <a:t>If the egg is not fertilised the lining and egg are shed. This is noticed as a small volume of blood. This is called menstruation, although it is also known as a ‘period’</a:t>
            </a:r>
          </a:p>
          <a:p>
            <a:pPr marL="0" indent="0">
              <a:buNone/>
            </a:pPr>
            <a:endParaRPr lang="en-GB" sz="2200" dirty="0"/>
          </a:p>
        </p:txBody>
      </p:sp>
      <p:sp>
        <p:nvSpPr>
          <p:cNvPr id="4" name="Rectangle 3"/>
          <p:cNvSpPr/>
          <p:nvPr/>
        </p:nvSpPr>
        <p:spPr>
          <a:xfrm>
            <a:off x="8486274" y="-64857"/>
            <a:ext cx="3705726" cy="6922857"/>
          </a:xfrm>
          <a:prstGeom prst="rect">
            <a:avLst/>
          </a:prstGeom>
          <a:solidFill>
            <a:schemeClr val="accent1">
              <a:lumMod val="60000"/>
              <a:lumOff val="40000"/>
            </a:schemeClr>
          </a:solidFill>
        </p:spPr>
        <p:txBody>
          <a:bodyPr wrap="square">
            <a:spAutoFit/>
          </a:bodyPr>
          <a:lstStyle/>
          <a:p>
            <a:pPr>
              <a:lnSpc>
                <a:spcPct val="115000"/>
              </a:lnSpc>
              <a:spcAft>
                <a:spcPts val="1000"/>
              </a:spcAft>
            </a:pPr>
            <a:r>
              <a:rPr lang="en-GB" sz="2000" b="1" dirty="0" smtClean="0">
                <a:latin typeface="Trebuchet MS" panose="020B0603020202020204" pitchFamily="34" charset="0"/>
                <a:ea typeface="Calibri" panose="020F0502020204030204" pitchFamily="34" charset="0"/>
                <a:cs typeface="Times New Roman" panose="02020603050405020304" pitchFamily="18" charset="0"/>
              </a:rPr>
              <a:t>Questions:</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sz="2000" dirty="0" smtClean="0">
                <a:latin typeface="Trebuchet MS" panose="020B0603020202020204" pitchFamily="34" charset="0"/>
                <a:ea typeface="Calibri" panose="020F0502020204030204" pitchFamily="34" charset="0"/>
                <a:cs typeface="Times New Roman" panose="02020603050405020304" pitchFamily="18" charset="0"/>
              </a:rPr>
              <a:t>What is the function of the endocrine system?</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sz="2000" dirty="0" smtClean="0">
                <a:latin typeface="Trebuchet MS" panose="020B0603020202020204" pitchFamily="34" charset="0"/>
                <a:ea typeface="Calibri" panose="020F0502020204030204" pitchFamily="34" charset="0"/>
                <a:cs typeface="Times New Roman" panose="02020603050405020304" pitchFamily="18" charset="0"/>
              </a:rPr>
              <a:t>What is the name of the male sex hormone and where is it produced?</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sz="2000" dirty="0" smtClean="0">
                <a:latin typeface="Trebuchet MS" panose="020B0603020202020204" pitchFamily="34" charset="0"/>
                <a:ea typeface="Calibri" panose="020F0502020204030204" pitchFamily="34" charset="0"/>
                <a:cs typeface="Times New Roman" panose="02020603050405020304" pitchFamily="18" charset="0"/>
              </a:rPr>
              <a:t>What is the name of the female sex hormone and where is it produced?</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sz="2000" dirty="0" smtClean="0">
                <a:latin typeface="Trebuchet MS" panose="020B0603020202020204" pitchFamily="34" charset="0"/>
                <a:ea typeface="Calibri" panose="020F0502020204030204" pitchFamily="34" charset="0"/>
                <a:cs typeface="Times New Roman" panose="02020603050405020304" pitchFamily="18" charset="0"/>
              </a:rPr>
              <a:t>What hormone causes and egg to develop in the ovary?</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sz="2000" dirty="0" smtClean="0">
                <a:latin typeface="Trebuchet MS" panose="020B0603020202020204" pitchFamily="34" charset="0"/>
                <a:ea typeface="Calibri" panose="020F0502020204030204" pitchFamily="34" charset="0"/>
                <a:cs typeface="Times New Roman" panose="02020603050405020304" pitchFamily="18" charset="0"/>
              </a:rPr>
              <a:t>What hormone causes the egg cell to be released?</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GB" sz="2000" dirty="0" smtClean="0">
                <a:latin typeface="Trebuchet MS" panose="020B0603020202020204" pitchFamily="34" charset="0"/>
                <a:ea typeface="Calibri" panose="020F0502020204030204" pitchFamily="34" charset="0"/>
                <a:cs typeface="Times New Roman" panose="02020603050405020304" pitchFamily="18" charset="0"/>
              </a:rPr>
              <a:t>What is the role of progesterone?</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2000" dirty="0" smtClean="0">
                <a:latin typeface="Trebuchet MS" panose="020B0603020202020204" pitchFamily="34" charset="0"/>
                <a:ea typeface="Calibri" panose="020F0502020204030204" pitchFamily="34" charset="0"/>
                <a:cs typeface="Times New Roman" panose="02020603050405020304" pitchFamily="18" charset="0"/>
              </a:rPr>
              <a:t>Why might women with low levels of FSH find it hard to conceive a baby?</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6605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Mark Answers</a:t>
            </a:r>
            <a:endParaRPr lang="en-GB" dirty="0"/>
          </a:p>
        </p:txBody>
      </p:sp>
      <p:sp>
        <p:nvSpPr>
          <p:cNvPr id="3" name="Content Placeholder 2"/>
          <p:cNvSpPr>
            <a:spLocks noGrp="1"/>
          </p:cNvSpPr>
          <p:nvPr>
            <p:ph idx="1"/>
          </p:nvPr>
        </p:nvSpPr>
        <p:spPr/>
        <p:txBody>
          <a:bodyPr/>
          <a:lstStyle/>
          <a:p>
            <a:pPr marL="514350" lvl="0" indent="-514350">
              <a:buFont typeface="+mj-lt"/>
              <a:buAutoNum type="arabicPeriod"/>
            </a:pPr>
            <a:r>
              <a:rPr lang="en-GB" dirty="0"/>
              <a:t>Coordinate the reproductive system</a:t>
            </a:r>
          </a:p>
          <a:p>
            <a:pPr marL="514350" lvl="0" indent="-514350">
              <a:buFont typeface="+mj-lt"/>
              <a:buAutoNum type="arabicPeriod"/>
            </a:pPr>
            <a:r>
              <a:rPr lang="en-GB" dirty="0"/>
              <a:t>Testosterone – testes</a:t>
            </a:r>
          </a:p>
          <a:p>
            <a:pPr marL="514350" lvl="0" indent="-514350">
              <a:buFont typeface="+mj-lt"/>
              <a:buAutoNum type="arabicPeriod"/>
            </a:pPr>
            <a:r>
              <a:rPr lang="en-GB" dirty="0"/>
              <a:t>Oestrogen – ovaries</a:t>
            </a:r>
          </a:p>
          <a:p>
            <a:pPr marL="514350" lvl="0" indent="-514350">
              <a:buFont typeface="+mj-lt"/>
              <a:buAutoNum type="arabicPeriod"/>
            </a:pPr>
            <a:r>
              <a:rPr lang="en-GB" dirty="0"/>
              <a:t>FSH</a:t>
            </a:r>
          </a:p>
          <a:p>
            <a:pPr marL="514350" lvl="0" indent="-514350">
              <a:buFont typeface="+mj-lt"/>
              <a:buAutoNum type="arabicPeriod"/>
            </a:pPr>
            <a:r>
              <a:rPr lang="en-GB" dirty="0"/>
              <a:t>LH</a:t>
            </a:r>
          </a:p>
          <a:p>
            <a:pPr marL="514350" lvl="0" indent="-514350">
              <a:buFont typeface="+mj-lt"/>
              <a:buAutoNum type="arabicPeriod"/>
            </a:pPr>
            <a:r>
              <a:rPr lang="en-GB" dirty="0"/>
              <a:t>Maintain thickness of uterus lining</a:t>
            </a:r>
          </a:p>
          <a:p>
            <a:pPr marL="514350" lvl="0" indent="-514350">
              <a:buFont typeface="+mj-lt"/>
              <a:buAutoNum type="arabicPeriod"/>
            </a:pPr>
            <a:r>
              <a:rPr lang="en-GB" dirty="0"/>
              <a:t>Do not ovulate, no egg to be fertilised </a:t>
            </a:r>
          </a:p>
          <a:p>
            <a:pPr marL="514350" indent="-514350">
              <a:buFont typeface="+mj-lt"/>
              <a:buAutoNum type="arabicPeriod"/>
            </a:pPr>
            <a:endParaRPr lang="en-GB" dirty="0"/>
          </a:p>
        </p:txBody>
      </p:sp>
    </p:spTree>
    <p:extLst>
      <p:ext uri="{BB962C8B-B14F-4D97-AF65-F5344CB8AC3E}">
        <p14:creationId xmlns:p14="http://schemas.microsoft.com/office/powerpoint/2010/main" val="749143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4351338"/>
          </a:xfrm>
        </p:spPr>
        <p:txBody>
          <a:bodyPr>
            <a:normAutofit/>
          </a:bodyPr>
          <a:lstStyle/>
          <a:p>
            <a:pPr marL="0" indent="0">
              <a:buNone/>
            </a:pPr>
            <a:r>
              <a:rPr lang="en-GB" b="1" dirty="0" smtClean="0"/>
              <a:t>Exam </a:t>
            </a:r>
            <a:r>
              <a:rPr lang="en-GB" b="1" dirty="0"/>
              <a:t>questions</a:t>
            </a:r>
            <a:endParaRPr lang="en-GB" dirty="0"/>
          </a:p>
          <a:p>
            <a:pPr marL="0" lvl="0" indent="0">
              <a:buNone/>
            </a:pPr>
            <a:r>
              <a:rPr lang="en-GB" dirty="0" smtClean="0"/>
              <a:t>1. The </a:t>
            </a:r>
            <a:r>
              <a:rPr lang="en-GB" dirty="0"/>
              <a:t>human body produces many hormones.</a:t>
            </a:r>
          </a:p>
          <a:p>
            <a:pPr marL="0" indent="0">
              <a:buNone/>
            </a:pPr>
            <a:r>
              <a:rPr lang="en-GB" dirty="0"/>
              <a:t>(a)     (</a:t>
            </a:r>
            <a:r>
              <a:rPr lang="en-GB" dirty="0" err="1"/>
              <a:t>i</a:t>
            </a:r>
            <a:r>
              <a:rPr lang="en-GB" dirty="0"/>
              <a:t>)      What is a </a:t>
            </a:r>
            <a:r>
              <a:rPr lang="en-GB" i="1" dirty="0"/>
              <a:t>hormone</a:t>
            </a:r>
            <a:r>
              <a:rPr lang="en-GB" dirty="0" smtClean="0"/>
              <a:t>? (1)</a:t>
            </a:r>
            <a:endParaRPr lang="en-GB" dirty="0"/>
          </a:p>
          <a:p>
            <a:pPr marL="0" indent="0">
              <a:buNone/>
            </a:pPr>
            <a:r>
              <a:rPr lang="en-GB" dirty="0"/>
              <a:t>(ii)     Name an organ that produces a </a:t>
            </a:r>
            <a:r>
              <a:rPr lang="en-GB" dirty="0" smtClean="0"/>
              <a:t>hormone. (1)</a:t>
            </a:r>
            <a:endParaRPr lang="en-GB" dirty="0"/>
          </a:p>
          <a:p>
            <a:pPr marL="0" indent="0">
              <a:buNone/>
            </a:pPr>
            <a:r>
              <a:rPr lang="en-GB" dirty="0" smtClean="0"/>
              <a:t>(</a:t>
            </a:r>
            <a:r>
              <a:rPr lang="en-GB" dirty="0"/>
              <a:t>iii)    How are hormones transported to their target organs</a:t>
            </a:r>
            <a:r>
              <a:rPr lang="en-GB" dirty="0" smtClean="0"/>
              <a:t>? (1)</a:t>
            </a:r>
          </a:p>
          <a:p>
            <a:pPr marL="0" indent="0">
              <a:buNone/>
            </a:pPr>
            <a:r>
              <a:rPr lang="en-GB" dirty="0" smtClean="0"/>
              <a:t> </a:t>
            </a:r>
            <a:r>
              <a:rPr lang="en-GB" dirty="0"/>
              <a:t>(b)     Describe how the hormones FSH, oestrogen and LH are involved in the control of the menstrual cycle</a:t>
            </a:r>
            <a:r>
              <a:rPr lang="en-GB" dirty="0" smtClean="0"/>
              <a:t>. (2)</a:t>
            </a:r>
            <a:endParaRPr lang="en-GB" dirty="0"/>
          </a:p>
          <a:p>
            <a:pPr marL="0" indent="0">
              <a:buNone/>
            </a:pPr>
            <a:r>
              <a:rPr lang="en-GB" dirty="0" smtClean="0"/>
              <a:t>2.  </a:t>
            </a:r>
            <a:r>
              <a:rPr lang="en-GB" dirty="0"/>
              <a:t>The diagram shows changes in the uterus lining during 28 days of a menstrual cycle.</a:t>
            </a:r>
          </a:p>
          <a:p>
            <a:pPr marL="0" indent="0">
              <a:buNone/>
            </a:pPr>
            <a:endParaRPr lang="en-GB" dirty="0"/>
          </a:p>
        </p:txBody>
      </p:sp>
      <p:pic>
        <p:nvPicPr>
          <p:cNvPr id="4" name="Picture 3" descr="https://app.doublestruck.eu/content/AG_BLG/HTML/Q/QSB01H310_files/image001.jpg"/>
          <p:cNvPicPr/>
          <p:nvPr/>
        </p:nvPicPr>
        <p:blipFill>
          <a:blip r:embed="rId2" cstate="print"/>
          <a:srcRect/>
          <a:stretch>
            <a:fillRect/>
          </a:stretch>
        </p:blipFill>
        <p:spPr bwMode="auto">
          <a:xfrm>
            <a:off x="224023" y="4219074"/>
            <a:ext cx="6962840" cy="2638926"/>
          </a:xfrm>
          <a:prstGeom prst="rect">
            <a:avLst/>
          </a:prstGeom>
          <a:noFill/>
          <a:ln w="9525">
            <a:noFill/>
            <a:miter lim="800000"/>
            <a:headEnd/>
            <a:tailEnd/>
          </a:ln>
        </p:spPr>
      </p:pic>
      <p:sp>
        <p:nvSpPr>
          <p:cNvPr id="5" name="Rectangle 4"/>
          <p:cNvSpPr/>
          <p:nvPr/>
        </p:nvSpPr>
        <p:spPr>
          <a:xfrm>
            <a:off x="7411453" y="4604837"/>
            <a:ext cx="4106779" cy="1569660"/>
          </a:xfrm>
          <a:prstGeom prst="rect">
            <a:avLst/>
          </a:prstGeom>
        </p:spPr>
        <p:txBody>
          <a:bodyPr wrap="square">
            <a:spAutoFit/>
          </a:bodyPr>
          <a:lstStyle/>
          <a:p>
            <a:r>
              <a:rPr lang="en-GB" sz="2400" dirty="0">
                <a:solidFill>
                  <a:srgbClr val="222222"/>
                </a:solidFill>
                <a:ea typeface="Calibri" panose="020F0502020204030204" pitchFamily="34" charset="0"/>
                <a:cs typeface="Arial" panose="020B0604020202020204" pitchFamily="34" charset="0"/>
              </a:rPr>
              <a:t>(a)  Describe how changes in the lining shown in the diagram adapt it for its function if an egg is fertilised.</a:t>
            </a:r>
            <a:endParaRPr lang="en-GB" sz="2400" dirty="0"/>
          </a:p>
        </p:txBody>
      </p:sp>
    </p:spTree>
    <p:extLst>
      <p:ext uri="{BB962C8B-B14F-4D97-AF65-F5344CB8AC3E}">
        <p14:creationId xmlns:p14="http://schemas.microsoft.com/office/powerpoint/2010/main" val="1644644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5845" y="278295"/>
            <a:ext cx="10175019" cy="1037107"/>
          </a:xfrm>
        </p:spPr>
        <p:txBody>
          <a:bodyPr/>
          <a:lstStyle/>
          <a:p>
            <a:r>
              <a:rPr lang="en-GB" b="1" u="sng" dirty="0" smtClean="0"/>
              <a:t>‘Click and Teach’ GCSE BIOLOGY</a:t>
            </a:r>
            <a:endParaRPr lang="en-GB" b="1" u="sng" dirty="0"/>
          </a:p>
        </p:txBody>
      </p:sp>
      <p:sp>
        <p:nvSpPr>
          <p:cNvPr id="3" name="Subtitle 2"/>
          <p:cNvSpPr>
            <a:spLocks noGrp="1"/>
          </p:cNvSpPr>
          <p:nvPr>
            <p:ph type="subTitle" idx="1"/>
          </p:nvPr>
        </p:nvSpPr>
        <p:spPr>
          <a:xfrm>
            <a:off x="461173" y="2063459"/>
            <a:ext cx="11044361" cy="2212355"/>
          </a:xfrm>
        </p:spPr>
        <p:txBody>
          <a:bodyPr>
            <a:noAutofit/>
          </a:bodyPr>
          <a:lstStyle/>
          <a:p>
            <a:r>
              <a:rPr lang="en-GB" sz="4800" b="1" dirty="0" smtClean="0"/>
              <a:t>TOPIC: CONTRACEPTION</a:t>
            </a:r>
          </a:p>
          <a:p>
            <a:endParaRPr lang="en-US" sz="4800" b="1" dirty="0"/>
          </a:p>
          <a:p>
            <a:endParaRPr lang="en-GB" sz="4800" b="1" dirty="0" smtClean="0"/>
          </a:p>
          <a:p>
            <a:r>
              <a:rPr lang="en-GB" sz="4800" b="1" dirty="0" smtClean="0"/>
              <a:t>You should have your book (or paper) and a pen </a:t>
            </a:r>
            <a:r>
              <a:rPr lang="en-GB" sz="4800" b="1" dirty="0" smtClean="0">
                <a:sym typeface="Wingdings" panose="05000000000000000000" pitchFamily="2" charset="2"/>
              </a:rPr>
              <a:t></a:t>
            </a:r>
            <a:endParaRPr lang="en-GB" sz="4800" b="1" dirty="0"/>
          </a:p>
        </p:txBody>
      </p:sp>
    </p:spTree>
    <p:extLst>
      <p:ext uri="{BB962C8B-B14F-4D97-AF65-F5344CB8AC3E}">
        <p14:creationId xmlns:p14="http://schemas.microsoft.com/office/powerpoint/2010/main" val="41616492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 of the lesson</a:t>
            </a:r>
            <a:endParaRPr lang="en-GB" b="1" dirty="0"/>
          </a:p>
        </p:txBody>
      </p:sp>
      <p:sp>
        <p:nvSpPr>
          <p:cNvPr id="3" name="Content Placeholder 2"/>
          <p:cNvSpPr>
            <a:spLocks noGrp="1"/>
          </p:cNvSpPr>
          <p:nvPr>
            <p:ph idx="1"/>
          </p:nvPr>
        </p:nvSpPr>
        <p:spPr>
          <a:xfrm>
            <a:off x="391886" y="1276985"/>
            <a:ext cx="11800114" cy="4862558"/>
          </a:xfrm>
        </p:spPr>
        <p:txBody>
          <a:bodyPr>
            <a:normAutofit/>
          </a:bodyPr>
          <a:lstStyle/>
          <a:p>
            <a:pPr marL="0" indent="0">
              <a:buNone/>
            </a:pPr>
            <a:endParaRPr lang="en-GB" b="1" dirty="0" smtClean="0"/>
          </a:p>
          <a:p>
            <a:pPr marL="0" indent="0">
              <a:buNone/>
            </a:pPr>
            <a:r>
              <a:rPr lang="en-GB" b="1" u="sng" dirty="0" smtClean="0"/>
              <a:t>In order to maintain social distancing and keep everyone safe:</a:t>
            </a:r>
          </a:p>
          <a:p>
            <a:pPr marL="0" indent="0">
              <a:buNone/>
            </a:pPr>
            <a:endParaRPr lang="en-GB" dirty="0" smtClean="0"/>
          </a:p>
          <a:p>
            <a:pPr marL="514350" indent="-514350">
              <a:buAutoNum type="alphaLcParenBoth"/>
            </a:pPr>
            <a:r>
              <a:rPr lang="en-GB" spc="100" dirty="0" smtClean="0"/>
              <a:t>You will need to copy from the board, rather than have worksheets</a:t>
            </a:r>
          </a:p>
          <a:p>
            <a:pPr marL="514350" indent="-514350">
              <a:buAutoNum type="alphaLcParenBoth"/>
            </a:pPr>
            <a:r>
              <a:rPr lang="en-GB" spc="100" dirty="0" smtClean="0"/>
              <a:t>Each task increases in difficulty, to cater for all abilities within the classroom</a:t>
            </a:r>
          </a:p>
          <a:p>
            <a:pPr marL="0" indent="0">
              <a:buNone/>
            </a:pPr>
            <a:r>
              <a:rPr lang="en-GB" spc="100" dirty="0" smtClean="0"/>
              <a:t>(c) Put your hand up if you need some help, but don’t leave your seat.</a:t>
            </a:r>
          </a:p>
          <a:p>
            <a:pPr marL="0" indent="0">
              <a:buNone/>
            </a:pPr>
            <a:r>
              <a:rPr lang="en-GB" spc="100" dirty="0" smtClean="0"/>
              <a:t>(d) Don’t share equipment, and keep your work with you at the end of the lesson.</a:t>
            </a:r>
            <a:endParaRPr lang="en-GB" spc="100" dirty="0"/>
          </a:p>
        </p:txBody>
      </p:sp>
    </p:spTree>
    <p:extLst>
      <p:ext uri="{BB962C8B-B14F-4D97-AF65-F5344CB8AC3E}">
        <p14:creationId xmlns:p14="http://schemas.microsoft.com/office/powerpoint/2010/main" val="1817756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420"/>
            <a:ext cx="12192000" cy="6697579"/>
          </a:xfrm>
        </p:spPr>
        <p:txBody>
          <a:bodyPr>
            <a:noAutofit/>
          </a:bodyPr>
          <a:lstStyle/>
          <a:p>
            <a:pPr marL="0" indent="0">
              <a:spcBef>
                <a:spcPts val="0"/>
              </a:spcBef>
              <a:buNone/>
            </a:pPr>
            <a:r>
              <a:rPr lang="en-GB" sz="1750" dirty="0">
                <a:latin typeface="+mj-lt"/>
              </a:rPr>
              <a:t>It’s hard to think of a world before contraception was available. Before contraception, every time a man and woman had sex there was a significant chance that a baby would be conceived. Some forms of contraception have also helped to stop the spread of sexually transmitted diseases like syphilis, gonorrhoea and HIV.</a:t>
            </a:r>
          </a:p>
          <a:p>
            <a:pPr marL="0" indent="0">
              <a:spcBef>
                <a:spcPts val="0"/>
              </a:spcBef>
              <a:buNone/>
            </a:pPr>
            <a:r>
              <a:rPr lang="en-GB" sz="1750" dirty="0">
                <a:latin typeface="+mj-lt"/>
              </a:rPr>
              <a:t>Contraception is the word used to describe any technology that prevents pregnancy.  Types of contraception broadly fall into two main categories; Hormonal and </a:t>
            </a:r>
            <a:r>
              <a:rPr lang="en-GB" sz="1750" dirty="0" smtClean="0">
                <a:latin typeface="+mj-lt"/>
              </a:rPr>
              <a:t>Non-hormonal. </a:t>
            </a:r>
            <a:endParaRPr lang="en-GB" sz="1750" dirty="0">
              <a:latin typeface="+mj-lt"/>
            </a:endParaRPr>
          </a:p>
          <a:p>
            <a:pPr marL="0" indent="0">
              <a:spcBef>
                <a:spcPts val="0"/>
              </a:spcBef>
              <a:buNone/>
            </a:pPr>
            <a:r>
              <a:rPr lang="en-GB" sz="1750" b="1" dirty="0">
                <a:latin typeface="+mj-lt"/>
              </a:rPr>
              <a:t>Hormonal:</a:t>
            </a:r>
            <a:r>
              <a:rPr lang="en-GB" sz="1750" dirty="0">
                <a:latin typeface="+mj-lt"/>
              </a:rPr>
              <a:t> </a:t>
            </a:r>
            <a:r>
              <a:rPr lang="en-GB" sz="1750" dirty="0" smtClean="0">
                <a:latin typeface="+mj-lt"/>
              </a:rPr>
              <a:t> Given </a:t>
            </a:r>
            <a:r>
              <a:rPr lang="en-GB" sz="1750" dirty="0">
                <a:latin typeface="+mj-lt"/>
              </a:rPr>
              <a:t>that we have just learnt about the complex roles the hormones play in the menstrual cycle it makes sense that we can manipulate them to trick the body and prevent pregnancy. </a:t>
            </a:r>
          </a:p>
          <a:p>
            <a:pPr marL="0" lvl="0" indent="0">
              <a:spcBef>
                <a:spcPts val="0"/>
              </a:spcBef>
              <a:buNone/>
            </a:pPr>
            <a:r>
              <a:rPr lang="en-GB" sz="1750" dirty="0">
                <a:latin typeface="+mj-lt"/>
              </a:rPr>
              <a:t>Oral contraceptive pill: Contains oestrogen and progesterone to inhibit FSH. This prevents an egg maturing.</a:t>
            </a:r>
          </a:p>
          <a:p>
            <a:pPr marL="0" lvl="0" indent="0">
              <a:spcBef>
                <a:spcPts val="0"/>
              </a:spcBef>
              <a:buNone/>
            </a:pPr>
            <a:r>
              <a:rPr lang="en-GB" sz="1750" dirty="0">
                <a:latin typeface="+mj-lt"/>
              </a:rPr>
              <a:t>Contraceptive implant: Contains a slow release version of progesterone. This ensures that an egg is not released from the </a:t>
            </a:r>
            <a:r>
              <a:rPr lang="en-GB" sz="1750" dirty="0" smtClean="0">
                <a:latin typeface="+mj-lt"/>
              </a:rPr>
              <a:t>ovary. The </a:t>
            </a:r>
            <a:r>
              <a:rPr lang="en-GB" sz="1750" dirty="0">
                <a:latin typeface="+mj-lt"/>
              </a:rPr>
              <a:t>balance of each hormone in an individual is </a:t>
            </a:r>
            <a:r>
              <a:rPr lang="en-GB" sz="1750" b="1" dirty="0">
                <a:latin typeface="+mj-lt"/>
              </a:rPr>
              <a:t>similar</a:t>
            </a:r>
            <a:r>
              <a:rPr lang="en-GB" sz="1750" dirty="0">
                <a:latin typeface="+mj-lt"/>
              </a:rPr>
              <a:t> but not </a:t>
            </a:r>
            <a:r>
              <a:rPr lang="en-GB" sz="1750" b="1" dirty="0">
                <a:latin typeface="+mj-lt"/>
              </a:rPr>
              <a:t>identical</a:t>
            </a:r>
            <a:r>
              <a:rPr lang="en-GB" sz="1750" dirty="0">
                <a:latin typeface="+mj-lt"/>
              </a:rPr>
              <a:t>. This means that pharmaceutical companies make a variety of mixtures of the hormones. The aim is to find a version which work for the woman without </a:t>
            </a:r>
            <a:r>
              <a:rPr lang="en-GB" sz="1750" b="1" dirty="0">
                <a:latin typeface="+mj-lt"/>
              </a:rPr>
              <a:t>side effects</a:t>
            </a:r>
            <a:r>
              <a:rPr lang="en-GB" sz="1750" dirty="0">
                <a:latin typeface="+mj-lt"/>
              </a:rPr>
              <a:t>. </a:t>
            </a:r>
          </a:p>
          <a:p>
            <a:pPr marL="0" indent="0">
              <a:spcBef>
                <a:spcPts val="0"/>
              </a:spcBef>
              <a:buNone/>
            </a:pPr>
            <a:r>
              <a:rPr lang="en-GB" sz="1750" b="1" dirty="0" smtClean="0">
                <a:latin typeface="+mj-lt"/>
              </a:rPr>
              <a:t>Non-hormonal:</a:t>
            </a:r>
            <a:r>
              <a:rPr lang="en-GB" sz="1750" dirty="0" smtClean="0">
                <a:latin typeface="+mj-lt"/>
              </a:rPr>
              <a:t> These </a:t>
            </a:r>
            <a:r>
              <a:rPr lang="en-GB" sz="1750" dirty="0">
                <a:latin typeface="+mj-lt"/>
              </a:rPr>
              <a:t>are a broad range of very different strategies. Some only prevent pregnancy, others also provide protection from STI’s </a:t>
            </a:r>
          </a:p>
          <a:p>
            <a:pPr>
              <a:spcBef>
                <a:spcPts val="0"/>
              </a:spcBef>
            </a:pPr>
            <a:r>
              <a:rPr lang="en-GB" sz="1750" i="1" dirty="0">
                <a:latin typeface="+mj-lt"/>
              </a:rPr>
              <a:t>Barrier methods:</a:t>
            </a:r>
            <a:r>
              <a:rPr lang="en-GB" sz="1750" dirty="0">
                <a:latin typeface="+mj-lt"/>
              </a:rPr>
              <a:t> Mainly the condom or the diaphragm. Both of these provide a physical barrier that prevents sperm entering the uterus. The condom has an added advantage of preventing the spread of STI’s. Correctly used a condom is 98% effective at preventing pregnancy, which is the best of all the methods available. </a:t>
            </a:r>
          </a:p>
          <a:p>
            <a:pPr>
              <a:spcBef>
                <a:spcPts val="0"/>
              </a:spcBef>
            </a:pPr>
            <a:r>
              <a:rPr lang="en-GB" sz="1750" i="1" dirty="0" err="1" smtClean="0">
                <a:latin typeface="+mj-lt"/>
              </a:rPr>
              <a:t>Interuterine</a:t>
            </a:r>
            <a:r>
              <a:rPr lang="en-GB" sz="1750" i="1" dirty="0" smtClean="0">
                <a:latin typeface="+mj-lt"/>
              </a:rPr>
              <a:t> </a:t>
            </a:r>
            <a:r>
              <a:rPr lang="en-GB" sz="1750" i="1" dirty="0">
                <a:latin typeface="+mj-lt"/>
              </a:rPr>
              <a:t>devices (IUD):</a:t>
            </a:r>
            <a:r>
              <a:rPr lang="en-GB" sz="1750" dirty="0">
                <a:latin typeface="+mj-lt"/>
              </a:rPr>
              <a:t> Often called ‘the coil’ they are tiny plastic or metal devices that are inserted into the uterus. They aim to mimic an implanted embryo, stimulating progesterone and oestrogen and prevent a mature egg begin released</a:t>
            </a:r>
            <a:r>
              <a:rPr lang="en-GB" sz="1750" dirty="0" smtClean="0">
                <a:latin typeface="+mj-lt"/>
              </a:rPr>
              <a:t>.</a:t>
            </a:r>
            <a:endParaRPr lang="en-GB" sz="1750" dirty="0">
              <a:latin typeface="+mj-lt"/>
            </a:endParaRPr>
          </a:p>
          <a:p>
            <a:pPr>
              <a:spcBef>
                <a:spcPts val="0"/>
              </a:spcBef>
            </a:pPr>
            <a:r>
              <a:rPr lang="en-GB" sz="1750" i="1" dirty="0" err="1">
                <a:latin typeface="+mj-lt"/>
              </a:rPr>
              <a:t>Spermacidal</a:t>
            </a:r>
            <a:r>
              <a:rPr lang="en-GB" sz="1750" i="1" dirty="0">
                <a:latin typeface="+mj-lt"/>
              </a:rPr>
              <a:t> gels:</a:t>
            </a:r>
            <a:r>
              <a:rPr lang="en-GB" sz="1750" dirty="0">
                <a:latin typeface="+mj-lt"/>
              </a:rPr>
              <a:t> These kill sperm on contact. Often added to barrier methods to improve their effectiveness. Does not prevent the spread of STI’s.</a:t>
            </a:r>
          </a:p>
          <a:p>
            <a:pPr>
              <a:spcBef>
                <a:spcPts val="0"/>
              </a:spcBef>
            </a:pPr>
            <a:r>
              <a:rPr lang="en-GB" sz="1750" dirty="0">
                <a:latin typeface="+mj-lt"/>
              </a:rPr>
              <a:t> </a:t>
            </a:r>
            <a:r>
              <a:rPr lang="en-GB" sz="1750" i="1" dirty="0" smtClean="0">
                <a:latin typeface="+mj-lt"/>
              </a:rPr>
              <a:t>Abstinence</a:t>
            </a:r>
            <a:r>
              <a:rPr lang="en-GB" sz="1750" i="1" dirty="0">
                <a:latin typeface="+mj-lt"/>
              </a:rPr>
              <a:t>:</a:t>
            </a:r>
            <a:r>
              <a:rPr lang="en-GB" sz="1750" dirty="0">
                <a:latin typeface="+mj-lt"/>
              </a:rPr>
              <a:t> Various apps are now available to monitor the menstrual cycle. By doing this they can predict when you will have a low chance of conceiving if you have sex. This is the least effective method as sperm can survive inside the oviduct for a number of days. Does not prevent the spread of STI’s. </a:t>
            </a:r>
          </a:p>
          <a:p>
            <a:pPr>
              <a:spcBef>
                <a:spcPts val="0"/>
              </a:spcBef>
            </a:pPr>
            <a:r>
              <a:rPr lang="en-GB" sz="1750" i="1" dirty="0">
                <a:latin typeface="+mj-lt"/>
              </a:rPr>
              <a:t>Surgical sterilisation:</a:t>
            </a:r>
            <a:r>
              <a:rPr lang="en-GB" sz="1750" dirty="0">
                <a:latin typeface="+mj-lt"/>
              </a:rPr>
              <a:t> This is when a person is preventing from releasing sperm or eggs due to a small surgical procedure. In males a vasectomy involved the sperm ducts being stitched up to prevent the sperm made in the testes reaching the penis. In women the oviducts can have a similar procedure to prevent eggs travelling to meet the sperm. In both cases these are permanent procedures and come with some short term discomfort while you recover from the operation. They do not prevent the spread of STI’s. </a:t>
            </a:r>
          </a:p>
          <a:p>
            <a:pPr marL="0" indent="0">
              <a:spcBef>
                <a:spcPts val="0"/>
              </a:spcBef>
              <a:buNone/>
            </a:pPr>
            <a:r>
              <a:rPr lang="en-GB" sz="1750" dirty="0">
                <a:latin typeface="+mj-lt"/>
              </a:rPr>
              <a:t> </a:t>
            </a:r>
          </a:p>
          <a:p>
            <a:pPr marL="0" indent="0">
              <a:spcBef>
                <a:spcPts val="0"/>
              </a:spcBef>
              <a:buNone/>
            </a:pPr>
            <a:endParaRPr lang="en-GB" sz="1750" dirty="0">
              <a:latin typeface="+mj-lt"/>
            </a:endParaRPr>
          </a:p>
        </p:txBody>
      </p:sp>
    </p:spTree>
    <p:extLst>
      <p:ext uri="{BB962C8B-B14F-4D97-AF65-F5344CB8AC3E}">
        <p14:creationId xmlns:p14="http://schemas.microsoft.com/office/powerpoint/2010/main" val="3604260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9737" y="-276559"/>
            <a:ext cx="10515600" cy="1325563"/>
          </a:xfrm>
        </p:spPr>
        <p:txBody>
          <a:bodyPr/>
          <a:lstStyle/>
          <a:p>
            <a:r>
              <a:rPr lang="en-US" dirty="0" smtClean="0"/>
              <a:t>Write these questions </a:t>
            </a:r>
            <a:endParaRPr lang="en-GB" dirty="0"/>
          </a:p>
        </p:txBody>
      </p:sp>
      <p:sp>
        <p:nvSpPr>
          <p:cNvPr id="3" name="Content Placeholder 2"/>
          <p:cNvSpPr>
            <a:spLocks noGrp="1"/>
          </p:cNvSpPr>
          <p:nvPr>
            <p:ph idx="1"/>
          </p:nvPr>
        </p:nvSpPr>
        <p:spPr>
          <a:xfrm>
            <a:off x="128336" y="879141"/>
            <a:ext cx="12063663" cy="4351338"/>
          </a:xfrm>
        </p:spPr>
        <p:txBody>
          <a:bodyPr>
            <a:noAutofit/>
          </a:bodyPr>
          <a:lstStyle/>
          <a:p>
            <a:pPr marL="514350" lvl="0" indent="-514350">
              <a:buFont typeface="+mj-lt"/>
              <a:buAutoNum type="arabicPeriod"/>
            </a:pPr>
            <a:r>
              <a:rPr lang="en-GB" sz="2200" dirty="0"/>
              <a:t>What is the common purpose of all forms of contraception?</a:t>
            </a:r>
          </a:p>
          <a:p>
            <a:pPr marL="514350" lvl="0" indent="-514350">
              <a:buFont typeface="+mj-lt"/>
              <a:buAutoNum type="arabicPeriod"/>
            </a:pPr>
            <a:r>
              <a:rPr lang="en-GB" sz="2200" dirty="0"/>
              <a:t>What are the two main categories of contraception?</a:t>
            </a:r>
          </a:p>
          <a:p>
            <a:pPr marL="514350" lvl="0" indent="-514350">
              <a:buFont typeface="+mj-lt"/>
              <a:buAutoNum type="arabicPeriod"/>
            </a:pPr>
            <a:r>
              <a:rPr lang="en-GB" sz="2200" dirty="0"/>
              <a:t>Which forms of contraception also prevent STI’s?</a:t>
            </a:r>
          </a:p>
          <a:p>
            <a:pPr marL="514350" lvl="0" indent="-514350">
              <a:buFont typeface="+mj-lt"/>
              <a:buAutoNum type="arabicPeriod"/>
            </a:pPr>
            <a:r>
              <a:rPr lang="en-GB" sz="2200" dirty="0"/>
              <a:t>Which forms of contraception are permanent?</a:t>
            </a:r>
          </a:p>
          <a:p>
            <a:pPr marL="514350" lvl="0" indent="-514350">
              <a:buFont typeface="+mj-lt"/>
              <a:buAutoNum type="arabicPeriod"/>
            </a:pPr>
            <a:r>
              <a:rPr lang="en-GB" sz="2200" dirty="0"/>
              <a:t>Which hormone is in both hormonal contraceptive methods?</a:t>
            </a:r>
          </a:p>
          <a:p>
            <a:pPr marL="514350" lvl="0" indent="-514350">
              <a:buFont typeface="+mj-lt"/>
              <a:buAutoNum type="arabicPeriod"/>
            </a:pPr>
            <a:r>
              <a:rPr lang="en-GB" sz="2200" dirty="0"/>
              <a:t>Brad says “I can’t catch an STI because my girlfriend is on the pill” Is he right or wrong? Give a reason.</a:t>
            </a:r>
          </a:p>
          <a:p>
            <a:pPr marL="514350" lvl="0" indent="-514350">
              <a:buFont typeface="+mj-lt"/>
              <a:buAutoNum type="arabicPeriod"/>
            </a:pPr>
            <a:r>
              <a:rPr lang="en-GB" sz="2200" dirty="0"/>
              <a:t>Complete the sentences below:</a:t>
            </a:r>
          </a:p>
          <a:p>
            <a:pPr marL="514350" indent="-514350">
              <a:buFont typeface="+mj-lt"/>
              <a:buAutoNum type="arabicPeriod"/>
            </a:pPr>
            <a:r>
              <a:rPr lang="en-GB" sz="2200" i="1" dirty="0"/>
              <a:t>The Abstinence method is not a very reliable method of contraception because..</a:t>
            </a:r>
            <a:endParaRPr lang="en-GB" sz="2200" dirty="0"/>
          </a:p>
          <a:p>
            <a:pPr marL="514350" indent="-514350">
              <a:buFont typeface="+mj-lt"/>
              <a:buAutoNum type="arabicPeriod"/>
            </a:pPr>
            <a:r>
              <a:rPr lang="en-GB" sz="2200" i="1" dirty="0"/>
              <a:t>The Abstinence method is not a very reliable method of contraception but..</a:t>
            </a:r>
            <a:endParaRPr lang="en-GB" sz="2200" dirty="0"/>
          </a:p>
          <a:p>
            <a:pPr marL="514350" lvl="0" indent="-514350">
              <a:buFont typeface="+mj-lt"/>
              <a:buAutoNum type="arabicPeriod"/>
            </a:pPr>
            <a:r>
              <a:rPr lang="en-GB" sz="2200" dirty="0"/>
              <a:t>Duncan says “I don’t like the feeling of a condom, but my girlfriend has bad side effects on the pill. I’m not sure what to do?” What advice would you give Duncan? Make sure you include reasons for any advice you give.</a:t>
            </a:r>
          </a:p>
          <a:p>
            <a:pPr marL="514350" lvl="0" indent="-514350">
              <a:buFont typeface="+mj-lt"/>
              <a:buAutoNum type="arabicPeriod"/>
            </a:pPr>
            <a:r>
              <a:rPr lang="en-GB" sz="2200" dirty="0"/>
              <a:t>Why would it still be recommended that a homosexual male wear a condom?</a:t>
            </a:r>
          </a:p>
          <a:p>
            <a:pPr marL="0" indent="0">
              <a:buNone/>
            </a:pPr>
            <a:endParaRPr lang="en-GB" sz="2200" dirty="0"/>
          </a:p>
        </p:txBody>
      </p:sp>
    </p:spTree>
    <p:extLst>
      <p:ext uri="{BB962C8B-B14F-4D97-AF65-F5344CB8AC3E}">
        <p14:creationId xmlns:p14="http://schemas.microsoft.com/office/powerpoint/2010/main" val="2116732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0558" y="-196349"/>
            <a:ext cx="10515600" cy="1325563"/>
          </a:xfrm>
        </p:spPr>
        <p:txBody>
          <a:bodyPr/>
          <a:lstStyle/>
          <a:p>
            <a:r>
              <a:rPr lang="en-US" dirty="0" smtClean="0"/>
              <a:t>Write these questions </a:t>
            </a:r>
            <a:endParaRPr lang="en-GB" dirty="0"/>
          </a:p>
        </p:txBody>
      </p:sp>
      <p:sp>
        <p:nvSpPr>
          <p:cNvPr id="3" name="Content Placeholder 2"/>
          <p:cNvSpPr>
            <a:spLocks noGrp="1"/>
          </p:cNvSpPr>
          <p:nvPr>
            <p:ph idx="1"/>
          </p:nvPr>
        </p:nvSpPr>
        <p:spPr>
          <a:xfrm>
            <a:off x="0" y="831015"/>
            <a:ext cx="12560968" cy="4351338"/>
          </a:xfrm>
        </p:spPr>
        <p:txBody>
          <a:bodyPr/>
          <a:lstStyle/>
          <a:p>
            <a:pPr marL="0" lvl="0" indent="0">
              <a:buNone/>
            </a:pPr>
            <a:r>
              <a:rPr lang="en-GB" dirty="0" smtClean="0"/>
              <a:t>12. The </a:t>
            </a:r>
            <a:r>
              <a:rPr lang="en-GB" dirty="0"/>
              <a:t>graph below shows some changes that occur during the menstrual cycle.</a:t>
            </a:r>
          </a:p>
          <a:p>
            <a:pPr marL="0" indent="0">
              <a:buNone/>
            </a:pPr>
            <a:endParaRPr lang="en-GB" dirty="0"/>
          </a:p>
        </p:txBody>
      </p:sp>
      <p:pic>
        <p:nvPicPr>
          <p:cNvPr id="4" name="Picture 3" descr="https://app.doublestruck.eu/content/AG_BLG/HTML/Q/Q18S2F02_files/img01.jpg"/>
          <p:cNvPicPr/>
          <p:nvPr/>
        </p:nvPicPr>
        <p:blipFill>
          <a:blip r:embed="rId2" cstate="print"/>
          <a:srcRect/>
          <a:stretch>
            <a:fillRect/>
          </a:stretch>
        </p:blipFill>
        <p:spPr bwMode="auto">
          <a:xfrm>
            <a:off x="5426242" y="1430250"/>
            <a:ext cx="6765758" cy="3451066"/>
          </a:xfrm>
          <a:prstGeom prst="rect">
            <a:avLst/>
          </a:prstGeom>
          <a:noFill/>
          <a:ln w="9525">
            <a:noFill/>
            <a:miter lim="800000"/>
            <a:headEnd/>
            <a:tailEnd/>
          </a:ln>
        </p:spPr>
      </p:pic>
      <p:sp>
        <p:nvSpPr>
          <p:cNvPr id="5" name="Rectangle 4"/>
          <p:cNvSpPr/>
          <p:nvPr/>
        </p:nvSpPr>
        <p:spPr>
          <a:xfrm>
            <a:off x="0" y="1430250"/>
            <a:ext cx="5775158" cy="5416868"/>
          </a:xfrm>
          <a:prstGeom prst="rect">
            <a:avLst/>
          </a:prstGeom>
          <a:solidFill>
            <a:schemeClr val="accent1">
              <a:lumMod val="60000"/>
              <a:lumOff val="40000"/>
            </a:schemeClr>
          </a:solidFill>
        </p:spPr>
        <p:txBody>
          <a:bodyPr wrap="square">
            <a:spAutoFit/>
          </a:bodyPr>
          <a:lstStyle/>
          <a:p>
            <a:pPr>
              <a:lnSpc>
                <a:spcPct val="115000"/>
              </a:lnSpc>
              <a:spcBef>
                <a:spcPts val="1200"/>
              </a:spcBef>
              <a:spcAft>
                <a:spcPts val="0"/>
              </a:spcAft>
            </a:pPr>
            <a:r>
              <a:rPr lang="en-GB" sz="2000"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a)</a:t>
            </a:r>
            <a:r>
              <a:rPr lang="en-GB"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en-GB" sz="2000"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The graph above shows that the lining of the uterus thickens between days 7 and 27.</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8100" marR="38100">
              <a:lnSpc>
                <a:spcPct val="115000"/>
              </a:lnSpc>
              <a:spcBef>
                <a:spcPts val="600"/>
              </a:spcBef>
              <a:spcAft>
                <a:spcPts val="600"/>
              </a:spcAft>
            </a:pPr>
            <a:r>
              <a:rPr lang="en-GB" sz="2000"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What is the purpose of thickening the lining of the uterus?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8100" marR="38100">
              <a:lnSpc>
                <a:spcPct val="115000"/>
              </a:lnSpc>
              <a:spcBef>
                <a:spcPts val="600"/>
              </a:spcBef>
              <a:spcAft>
                <a:spcPts val="600"/>
              </a:spcAft>
            </a:pPr>
            <a:r>
              <a:rPr lang="en-GB" sz="2000"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Choose from: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marR="38100" lvl="0" indent="-342900">
              <a:lnSpc>
                <a:spcPct val="115000"/>
              </a:lnSpc>
              <a:spcBef>
                <a:spcPts val="600"/>
              </a:spcBef>
              <a:spcAft>
                <a:spcPts val="600"/>
              </a:spcAft>
              <a:buFont typeface="Symbol" panose="05050102010706020507" pitchFamily="18" charset="2"/>
              <a:buChar char=""/>
            </a:pPr>
            <a:r>
              <a:rPr lang="en-GB" sz="2000" dirty="0">
                <a:latin typeface="Trebuchet MS" panose="020B0603020202020204" pitchFamily="34" charset="0"/>
                <a:ea typeface="Times New Roman" panose="02020603050405020304" pitchFamily="18" charset="0"/>
                <a:cs typeface="Arial" panose="020B0604020202020204" pitchFamily="34" charset="0"/>
              </a:rPr>
              <a:t>To allow implantation of the embryo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marR="38100" lvl="0" indent="-342900">
              <a:lnSpc>
                <a:spcPct val="115000"/>
              </a:lnSpc>
              <a:spcBef>
                <a:spcPts val="600"/>
              </a:spcBef>
              <a:spcAft>
                <a:spcPts val="600"/>
              </a:spcAft>
              <a:buFont typeface="Symbol" panose="05050102010706020507" pitchFamily="18" charset="2"/>
              <a:buChar char=""/>
            </a:pPr>
            <a:r>
              <a:rPr lang="en-GB" sz="2000" dirty="0">
                <a:latin typeface="Trebuchet MS" panose="020B0603020202020204" pitchFamily="34" charset="0"/>
                <a:ea typeface="Times New Roman" panose="02020603050405020304" pitchFamily="18" charset="0"/>
                <a:cs typeface="Arial" panose="020B0604020202020204" pitchFamily="34" charset="0"/>
              </a:rPr>
              <a:t>To break down waste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marR="38100" lvl="0" indent="-342900">
              <a:lnSpc>
                <a:spcPct val="115000"/>
              </a:lnSpc>
              <a:spcBef>
                <a:spcPts val="600"/>
              </a:spcBef>
              <a:spcAft>
                <a:spcPts val="600"/>
              </a:spcAft>
              <a:buFont typeface="Symbol" panose="05050102010706020507" pitchFamily="18" charset="2"/>
              <a:buChar char=""/>
            </a:pPr>
            <a:r>
              <a:rPr lang="en-GB" sz="2000" dirty="0">
                <a:latin typeface="Trebuchet MS" panose="020B0603020202020204" pitchFamily="34" charset="0"/>
                <a:ea typeface="Times New Roman" panose="02020603050405020304" pitchFamily="18" charset="0"/>
                <a:cs typeface="Arial" panose="020B0604020202020204" pitchFamily="34" charset="0"/>
              </a:rPr>
              <a:t>To prevent sperm reaching the egg</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0"/>
              </a:spcAft>
            </a:pPr>
            <a:r>
              <a:rPr lang="en-GB" sz="2000"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(b)</a:t>
            </a:r>
            <a:r>
              <a:rPr lang="en-GB"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en-GB" sz="2000"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Which hormone causes thickening of the lining of the uterus?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0"/>
              </a:spcAft>
            </a:pPr>
            <a:r>
              <a:rPr lang="en-GB" sz="2000"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(c)</a:t>
            </a:r>
            <a:r>
              <a:rPr lang="en-GB" sz="20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en-GB" sz="2000" dirty="0">
                <a:solidFill>
                  <a:srgbClr val="222222"/>
                </a:solidFill>
                <a:latin typeface="Trebuchet MS" panose="020B0603020202020204" pitchFamily="34" charset="0"/>
                <a:ea typeface="Times New Roman" panose="02020603050405020304" pitchFamily="18" charset="0"/>
                <a:cs typeface="Arial" panose="020B0604020202020204" pitchFamily="34" charset="0"/>
              </a:rPr>
              <a:t> On which day is fertilisation most likely to occur? Use information from the graph above.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33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these questions </a:t>
            </a:r>
            <a:endParaRPr lang="en-GB" dirty="0"/>
          </a:p>
        </p:txBody>
      </p:sp>
      <p:sp>
        <p:nvSpPr>
          <p:cNvPr id="3" name="Content Placeholder 2"/>
          <p:cNvSpPr>
            <a:spLocks noGrp="1"/>
          </p:cNvSpPr>
          <p:nvPr>
            <p:ph idx="1"/>
          </p:nvPr>
        </p:nvSpPr>
        <p:spPr>
          <a:xfrm>
            <a:off x="711591" y="1690688"/>
            <a:ext cx="10515600" cy="4351338"/>
          </a:xfrm>
        </p:spPr>
        <p:txBody>
          <a:bodyPr>
            <a:normAutofit fontScale="92500" lnSpcReduction="20000"/>
          </a:bodyPr>
          <a:lstStyle/>
          <a:p>
            <a:pPr marL="514350" lvl="0" indent="-514350">
              <a:buFont typeface="+mj-lt"/>
              <a:buAutoNum type="arabicPeriod"/>
            </a:pPr>
            <a:r>
              <a:rPr lang="en-GB" spc="100" dirty="0"/>
              <a:t>What are hormones?</a:t>
            </a:r>
          </a:p>
          <a:p>
            <a:pPr marL="514350" lvl="0" indent="-514350">
              <a:buFont typeface="+mj-lt"/>
              <a:buAutoNum type="arabicPeriod"/>
            </a:pPr>
            <a:r>
              <a:rPr lang="en-GB" spc="100" dirty="0"/>
              <a:t>How do hormones travel around the body?</a:t>
            </a:r>
          </a:p>
          <a:p>
            <a:pPr marL="514350" lvl="0" indent="-514350">
              <a:buFont typeface="+mj-lt"/>
              <a:buAutoNum type="arabicPeriod"/>
            </a:pPr>
            <a:r>
              <a:rPr lang="en-GB" spc="100" dirty="0"/>
              <a:t>What is the endocrine system?</a:t>
            </a:r>
          </a:p>
          <a:p>
            <a:pPr marL="514350" lvl="0" indent="-514350">
              <a:buFont typeface="+mj-lt"/>
              <a:buAutoNum type="arabicPeriod"/>
            </a:pPr>
            <a:r>
              <a:rPr lang="en-GB" spc="100" dirty="0"/>
              <a:t>What does a gland do?</a:t>
            </a:r>
          </a:p>
          <a:p>
            <a:pPr marL="514350" lvl="0" indent="-514350">
              <a:buFont typeface="+mj-lt"/>
              <a:buAutoNum type="arabicPeriod"/>
            </a:pPr>
            <a:r>
              <a:rPr lang="en-GB" spc="100" dirty="0"/>
              <a:t>What is an advantage of the endocrine system?</a:t>
            </a:r>
          </a:p>
          <a:p>
            <a:pPr marL="514350" lvl="0" indent="-514350">
              <a:buFont typeface="+mj-lt"/>
              <a:buAutoNum type="arabicPeriod"/>
            </a:pPr>
            <a:r>
              <a:rPr lang="en-GB" spc="100" dirty="0"/>
              <a:t>What is a disadvantage of the endocrine system?</a:t>
            </a:r>
          </a:p>
          <a:p>
            <a:pPr marL="514350" lvl="0" indent="-514350">
              <a:buFont typeface="+mj-lt"/>
              <a:buAutoNum type="arabicPeriod"/>
            </a:pPr>
            <a:r>
              <a:rPr lang="en-GB" spc="100" dirty="0"/>
              <a:t>What is ‘the master gland’?</a:t>
            </a:r>
          </a:p>
          <a:p>
            <a:pPr marL="514350" lvl="0" indent="-514350">
              <a:buFont typeface="+mj-lt"/>
              <a:buAutoNum type="arabicPeriod"/>
            </a:pPr>
            <a:r>
              <a:rPr lang="en-GB" spc="100" dirty="0"/>
              <a:t>What is the role of the ‘master gland?’</a:t>
            </a:r>
          </a:p>
          <a:p>
            <a:pPr marL="514350" lvl="0" indent="-514350">
              <a:buFont typeface="+mj-lt"/>
              <a:buAutoNum type="arabicPeriod"/>
            </a:pPr>
            <a:r>
              <a:rPr lang="en-GB" spc="100" dirty="0"/>
              <a:t>Draw and label the above diagram into your books</a:t>
            </a:r>
          </a:p>
          <a:p>
            <a:pPr marL="514350" indent="-514350">
              <a:buFont typeface="+mj-lt"/>
              <a:buAutoNum type="arabicPeriod"/>
            </a:pPr>
            <a:r>
              <a:rPr lang="en-GB" spc="100" dirty="0"/>
              <a:t>Copy the table below of hormones, their roles, the glands that release them and their target organs</a:t>
            </a:r>
          </a:p>
        </p:txBody>
      </p:sp>
    </p:spTree>
    <p:extLst>
      <p:ext uri="{BB962C8B-B14F-4D97-AF65-F5344CB8AC3E}">
        <p14:creationId xmlns:p14="http://schemas.microsoft.com/office/powerpoint/2010/main" val="5651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677" y="60129"/>
            <a:ext cx="6710289" cy="7311342"/>
          </a:xfrm>
        </p:spPr>
        <p:txBody>
          <a:bodyPr>
            <a:normAutofit/>
          </a:bodyPr>
          <a:lstStyle/>
          <a:p>
            <a:pPr marL="0" indent="0">
              <a:buNone/>
            </a:pPr>
            <a:r>
              <a:rPr lang="en-GB" sz="2400" spc="100" dirty="0"/>
              <a:t>Hormones are chemical messengers that travel round the body. The endocrine system is the name of the series of organs and glands which coordinate changes in the body using hormones. A gland secretes a hormone into the blood. The hormone travels through blood stream until it reaches its target organ. The advantage of hormonal coordination is it can have a more long lasting effect. The disadvantage is that it takes longer to work. A good example of this is puberty. Sex hormones (oestrogen and testosterone) are released from the sexual organs and cause the changes to the body over a number of years.</a:t>
            </a:r>
          </a:p>
          <a:p>
            <a:pPr marL="0" indent="0">
              <a:buNone/>
            </a:pPr>
            <a:r>
              <a:rPr lang="en-GB" sz="2400" spc="100" dirty="0"/>
              <a:t>The endocrine system has a ‘master gland’ called the pituitary gland. It secretes a number of hormones which in turn affect other glands which secrete different hormones. It plays a large role in both homeostasis and our body’s stress response.</a:t>
            </a:r>
          </a:p>
          <a:p>
            <a:pPr marL="0" indent="0">
              <a:buNone/>
            </a:pPr>
            <a:endParaRPr lang="en-GB" dirty="0"/>
          </a:p>
        </p:txBody>
      </p:sp>
      <p:pic>
        <p:nvPicPr>
          <p:cNvPr id="4" name="Picture 3" descr="Related image"/>
          <p:cNvPicPr/>
          <p:nvPr/>
        </p:nvPicPr>
        <p:blipFill>
          <a:blip r:embed="rId2" cstate="print"/>
          <a:srcRect/>
          <a:stretch>
            <a:fillRect/>
          </a:stretch>
        </p:blipFill>
        <p:spPr bwMode="auto">
          <a:xfrm>
            <a:off x="6977575" y="-1"/>
            <a:ext cx="5214425" cy="5542671"/>
          </a:xfrm>
          <a:prstGeom prst="rect">
            <a:avLst/>
          </a:prstGeom>
          <a:noFill/>
          <a:ln w="9525">
            <a:noFill/>
            <a:miter lim="800000"/>
            <a:headEnd/>
            <a:tailEnd/>
          </a:ln>
        </p:spPr>
      </p:pic>
    </p:spTree>
    <p:extLst>
      <p:ext uri="{BB962C8B-B14F-4D97-AF65-F5344CB8AC3E}">
        <p14:creationId xmlns:p14="http://schemas.microsoft.com/office/powerpoint/2010/main" val="2139637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3380519"/>
              </p:ext>
            </p:extLst>
          </p:nvPr>
        </p:nvGraphicFramePr>
        <p:xfrm>
          <a:off x="211011" y="140677"/>
          <a:ext cx="11690256" cy="6950650"/>
        </p:xfrm>
        <a:graphic>
          <a:graphicData uri="http://schemas.openxmlformats.org/drawingml/2006/table">
            <a:tbl>
              <a:tblPr firstRow="1" firstCol="1" bandRow="1">
                <a:tableStyleId>{616DA210-FB5B-4158-B5E0-FEB733F419BA}</a:tableStyleId>
              </a:tblPr>
              <a:tblGrid>
                <a:gridCol w="1800669">
                  <a:extLst>
                    <a:ext uri="{9D8B030D-6E8A-4147-A177-3AD203B41FA5}">
                      <a16:colId xmlns:a16="http://schemas.microsoft.com/office/drawing/2014/main" val="3598905997"/>
                    </a:ext>
                  </a:extLst>
                </a:gridCol>
                <a:gridCol w="2686929">
                  <a:extLst>
                    <a:ext uri="{9D8B030D-6E8A-4147-A177-3AD203B41FA5}">
                      <a16:colId xmlns:a16="http://schemas.microsoft.com/office/drawing/2014/main" val="2975936021"/>
                    </a:ext>
                  </a:extLst>
                </a:gridCol>
                <a:gridCol w="4121834">
                  <a:extLst>
                    <a:ext uri="{9D8B030D-6E8A-4147-A177-3AD203B41FA5}">
                      <a16:colId xmlns:a16="http://schemas.microsoft.com/office/drawing/2014/main" val="867982609"/>
                    </a:ext>
                  </a:extLst>
                </a:gridCol>
                <a:gridCol w="3080824">
                  <a:extLst>
                    <a:ext uri="{9D8B030D-6E8A-4147-A177-3AD203B41FA5}">
                      <a16:colId xmlns:a16="http://schemas.microsoft.com/office/drawing/2014/main" val="4118354230"/>
                    </a:ext>
                  </a:extLst>
                </a:gridCol>
              </a:tblGrid>
              <a:tr h="474336">
                <a:tc>
                  <a:txBody>
                    <a:bodyPr/>
                    <a:lstStyle/>
                    <a:p>
                      <a:pPr>
                        <a:lnSpc>
                          <a:spcPct val="115000"/>
                        </a:lnSpc>
                        <a:spcBef>
                          <a:spcPts val="1200"/>
                        </a:spcBef>
                        <a:spcAft>
                          <a:spcPts val="0"/>
                        </a:spcAft>
                      </a:pPr>
                      <a:r>
                        <a:rPr lang="en-GB" sz="2000">
                          <a:effectLst/>
                        </a:rPr>
                        <a:t>Gland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Hormone gland releases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Role of hormone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Target organ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109079084"/>
                  </a:ext>
                </a:extLst>
              </a:tr>
              <a:tr h="664973">
                <a:tc>
                  <a:txBody>
                    <a:bodyPr/>
                    <a:lstStyle/>
                    <a:p>
                      <a:pPr>
                        <a:lnSpc>
                          <a:spcPct val="115000"/>
                        </a:lnSpc>
                        <a:spcBef>
                          <a:spcPts val="1200"/>
                        </a:spcBef>
                        <a:spcAft>
                          <a:spcPts val="0"/>
                        </a:spcAft>
                      </a:pPr>
                      <a:r>
                        <a:rPr lang="en-GB" sz="2000">
                          <a:effectLst/>
                        </a:rPr>
                        <a:t>Thyroid gland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Thyroxine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Control metabolism</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Respiring cells, heart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3023796800"/>
                  </a:ext>
                </a:extLst>
              </a:tr>
              <a:tr h="758034">
                <a:tc>
                  <a:txBody>
                    <a:bodyPr/>
                    <a:lstStyle/>
                    <a:p>
                      <a:pPr>
                        <a:lnSpc>
                          <a:spcPct val="115000"/>
                        </a:lnSpc>
                        <a:spcBef>
                          <a:spcPts val="1200"/>
                        </a:spcBef>
                        <a:spcAft>
                          <a:spcPts val="0"/>
                        </a:spcAft>
                      </a:pPr>
                      <a:r>
                        <a:rPr lang="en-GB" sz="2000">
                          <a:effectLst/>
                        </a:rPr>
                        <a:t>Adrenal gland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Adrenaline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Involved in ‘fight or flight’ response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Muscle cells, heart, liver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3570696686"/>
                  </a:ext>
                </a:extLst>
              </a:tr>
              <a:tr h="902128">
                <a:tc>
                  <a:txBody>
                    <a:bodyPr/>
                    <a:lstStyle/>
                    <a:p>
                      <a:pPr>
                        <a:lnSpc>
                          <a:spcPct val="115000"/>
                        </a:lnSpc>
                        <a:spcBef>
                          <a:spcPts val="1200"/>
                        </a:spcBef>
                        <a:spcAft>
                          <a:spcPts val="0"/>
                        </a:spcAft>
                      </a:pPr>
                      <a:r>
                        <a:rPr lang="en-GB" sz="2000">
                          <a:effectLst/>
                        </a:rPr>
                        <a:t>Pancreas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Insulin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Controls blood glucose concentration by allowing uptake of glucose into cells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Respiring cells, liver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2639834132"/>
                  </a:ext>
                </a:extLst>
              </a:tr>
              <a:tr h="461159">
                <a:tc>
                  <a:txBody>
                    <a:bodyPr/>
                    <a:lstStyle/>
                    <a:p>
                      <a:pPr>
                        <a:lnSpc>
                          <a:spcPct val="115000"/>
                        </a:lnSpc>
                        <a:spcBef>
                          <a:spcPts val="1200"/>
                        </a:spcBef>
                        <a:spcAft>
                          <a:spcPts val="0"/>
                        </a:spcAft>
                      </a:pPr>
                      <a:r>
                        <a:rPr lang="en-GB" sz="2000">
                          <a:effectLst/>
                        </a:rPr>
                        <a:t>Testes (males)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Testosterone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Male sex hormone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Reproductive organs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2062803403"/>
                  </a:ext>
                </a:extLst>
              </a:tr>
              <a:tr h="487512">
                <a:tc>
                  <a:txBody>
                    <a:bodyPr/>
                    <a:lstStyle/>
                    <a:p>
                      <a:pPr>
                        <a:lnSpc>
                          <a:spcPct val="115000"/>
                        </a:lnSpc>
                        <a:spcBef>
                          <a:spcPts val="1200"/>
                        </a:spcBef>
                        <a:spcAft>
                          <a:spcPts val="0"/>
                        </a:spcAft>
                      </a:pPr>
                      <a:r>
                        <a:rPr lang="en-GB" sz="2000">
                          <a:effectLst/>
                        </a:rPr>
                        <a:t>Ovaries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Oestrogen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Thickens lining of uterus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Uterus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2281084271"/>
                  </a:ext>
                </a:extLst>
              </a:tr>
              <a:tr h="461159">
                <a:tc>
                  <a:txBody>
                    <a:bodyPr/>
                    <a:lstStyle/>
                    <a:p>
                      <a:pPr>
                        <a:lnSpc>
                          <a:spcPct val="115000"/>
                        </a:lnSpc>
                        <a:spcBef>
                          <a:spcPts val="1200"/>
                        </a:spcBef>
                        <a:spcAft>
                          <a:spcPts val="0"/>
                        </a:spcAft>
                      </a:pPr>
                      <a:r>
                        <a:rPr lang="en-GB" sz="2000">
                          <a:effectLst/>
                        </a:rPr>
                        <a:t>Ovaries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Progesterone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Maintains thickness of uterus lining</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Uterus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407291255"/>
                  </a:ext>
                </a:extLst>
              </a:tr>
              <a:tr h="711503">
                <a:tc>
                  <a:txBody>
                    <a:bodyPr/>
                    <a:lstStyle/>
                    <a:p>
                      <a:pPr>
                        <a:lnSpc>
                          <a:spcPct val="115000"/>
                        </a:lnSpc>
                        <a:spcBef>
                          <a:spcPts val="1200"/>
                        </a:spcBef>
                        <a:spcAft>
                          <a:spcPts val="0"/>
                        </a:spcAft>
                      </a:pPr>
                      <a:r>
                        <a:rPr lang="en-GB" sz="2000">
                          <a:effectLst/>
                        </a:rPr>
                        <a:t>Pituitary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FSH (Follicle stimulating hormone)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Stimulates follicle in ovaries to become a mature egg</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a:effectLst/>
                        </a:rPr>
                        <a:t>Ovaries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3573948189"/>
                  </a:ext>
                </a:extLst>
              </a:tr>
              <a:tr h="830087">
                <a:tc>
                  <a:txBody>
                    <a:bodyPr/>
                    <a:lstStyle/>
                    <a:p>
                      <a:pPr>
                        <a:lnSpc>
                          <a:spcPct val="115000"/>
                        </a:lnSpc>
                        <a:spcBef>
                          <a:spcPts val="1200"/>
                        </a:spcBef>
                        <a:spcAft>
                          <a:spcPts val="0"/>
                        </a:spcAft>
                      </a:pPr>
                      <a:r>
                        <a:rPr lang="en-GB" sz="2000" dirty="0">
                          <a:effectLst/>
                        </a:rPr>
                        <a:t>Pituitary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LH (Luteinising hormone)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Causes follicle to rupture and release the mature egg (ovulation)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Ovaries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945978182"/>
                  </a:ext>
                </a:extLst>
              </a:tr>
              <a:tr h="1199759">
                <a:tc>
                  <a:txBody>
                    <a:bodyPr/>
                    <a:lstStyle/>
                    <a:p>
                      <a:pPr>
                        <a:lnSpc>
                          <a:spcPct val="115000"/>
                        </a:lnSpc>
                        <a:spcBef>
                          <a:spcPts val="1200"/>
                        </a:spcBef>
                        <a:spcAft>
                          <a:spcPts val="0"/>
                        </a:spcAft>
                      </a:pPr>
                      <a:r>
                        <a:rPr lang="en-GB" sz="2000" dirty="0">
                          <a:effectLst/>
                        </a:rPr>
                        <a:t>Pituitary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TSH (Thyroid stimulating hormone)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Stimulates thyroid gland to produce thyroxine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tc>
                  <a:txBody>
                    <a:bodyPr/>
                    <a:lstStyle/>
                    <a:p>
                      <a:pPr>
                        <a:lnSpc>
                          <a:spcPct val="115000"/>
                        </a:lnSpc>
                        <a:spcBef>
                          <a:spcPts val="1200"/>
                        </a:spcBef>
                        <a:spcAft>
                          <a:spcPts val="0"/>
                        </a:spcAft>
                      </a:pPr>
                      <a:r>
                        <a:rPr lang="en-GB" sz="2000" dirty="0">
                          <a:effectLst/>
                        </a:rPr>
                        <a:t>Thyroid gland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5282" marR="55282" marT="0" marB="0"/>
                </a:tc>
                <a:extLst>
                  <a:ext uri="{0D108BD9-81ED-4DB2-BD59-A6C34878D82A}">
                    <a16:rowId xmlns:a16="http://schemas.microsoft.com/office/drawing/2014/main" val="1455262103"/>
                  </a:ext>
                </a:extLst>
              </a:tr>
            </a:tbl>
          </a:graphicData>
        </a:graphic>
      </p:graphicFrame>
    </p:spTree>
    <p:extLst>
      <p:ext uri="{BB962C8B-B14F-4D97-AF65-F5344CB8AC3E}">
        <p14:creationId xmlns:p14="http://schemas.microsoft.com/office/powerpoint/2010/main" val="1280401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Mark Answers </a:t>
            </a:r>
            <a:endParaRPr lang="en-GB" dirty="0"/>
          </a:p>
        </p:txBody>
      </p:sp>
      <p:sp>
        <p:nvSpPr>
          <p:cNvPr id="3" name="Content Placeholder 2"/>
          <p:cNvSpPr>
            <a:spLocks noGrp="1"/>
          </p:cNvSpPr>
          <p:nvPr>
            <p:ph idx="1"/>
          </p:nvPr>
        </p:nvSpPr>
        <p:spPr>
          <a:xfrm>
            <a:off x="0" y="1690688"/>
            <a:ext cx="12192000" cy="4351338"/>
          </a:xfrm>
        </p:spPr>
        <p:txBody>
          <a:bodyPr>
            <a:normAutofit fontScale="85000" lnSpcReduction="20000"/>
          </a:bodyPr>
          <a:lstStyle/>
          <a:p>
            <a:pPr marL="514350" lvl="0" indent="-514350">
              <a:buFont typeface="+mj-lt"/>
              <a:buAutoNum type="arabicPeriod"/>
            </a:pPr>
            <a:r>
              <a:rPr lang="en-GB" spc="100" dirty="0"/>
              <a:t>What are hormones</a:t>
            </a:r>
            <a:r>
              <a:rPr lang="en-GB" spc="100" dirty="0" smtClean="0"/>
              <a:t>? </a:t>
            </a:r>
            <a:r>
              <a:rPr lang="en-GB" b="1" spc="100" dirty="0" smtClean="0"/>
              <a:t>Chemical messengers</a:t>
            </a:r>
            <a:endParaRPr lang="en-GB" b="1" spc="100" dirty="0"/>
          </a:p>
          <a:p>
            <a:pPr marL="514350" lvl="0" indent="-514350">
              <a:buFont typeface="+mj-lt"/>
              <a:buAutoNum type="arabicPeriod"/>
            </a:pPr>
            <a:r>
              <a:rPr lang="en-GB" spc="100" dirty="0"/>
              <a:t>How do hormones travel around the body</a:t>
            </a:r>
            <a:r>
              <a:rPr lang="en-GB" spc="100" dirty="0" smtClean="0"/>
              <a:t>? </a:t>
            </a:r>
            <a:r>
              <a:rPr lang="en-GB" b="1" spc="100" dirty="0" smtClean="0"/>
              <a:t>Via the blood</a:t>
            </a:r>
            <a:endParaRPr lang="en-GB" b="1" spc="100" dirty="0"/>
          </a:p>
          <a:p>
            <a:pPr marL="514350" lvl="0" indent="-514350">
              <a:buFont typeface="+mj-lt"/>
              <a:buAutoNum type="arabicPeriod"/>
            </a:pPr>
            <a:r>
              <a:rPr lang="en-GB" spc="100" dirty="0"/>
              <a:t>What is the endocrine system</a:t>
            </a:r>
            <a:r>
              <a:rPr lang="en-GB" spc="100" dirty="0" smtClean="0"/>
              <a:t>? </a:t>
            </a:r>
            <a:r>
              <a:rPr lang="en-GB" b="1" spc="100" dirty="0"/>
              <a:t>A</a:t>
            </a:r>
            <a:r>
              <a:rPr lang="en-GB" b="1" spc="100" dirty="0" smtClean="0"/>
              <a:t> </a:t>
            </a:r>
            <a:r>
              <a:rPr lang="en-GB" b="1" spc="100" dirty="0"/>
              <a:t>series of organs and glands which coordinate changes in the </a:t>
            </a:r>
            <a:r>
              <a:rPr lang="en-GB" b="1" spc="100" dirty="0" smtClean="0"/>
              <a:t>body</a:t>
            </a:r>
            <a:endParaRPr lang="en-GB" b="1" spc="100" dirty="0"/>
          </a:p>
          <a:p>
            <a:pPr marL="514350" lvl="0" indent="-514350">
              <a:buFont typeface="+mj-lt"/>
              <a:buAutoNum type="arabicPeriod"/>
            </a:pPr>
            <a:r>
              <a:rPr lang="en-GB" spc="100" dirty="0"/>
              <a:t>What does a gland do</a:t>
            </a:r>
            <a:r>
              <a:rPr lang="en-GB" spc="100" dirty="0" smtClean="0"/>
              <a:t>? </a:t>
            </a:r>
            <a:r>
              <a:rPr lang="en-GB" b="1" spc="100" dirty="0" smtClean="0"/>
              <a:t>Releases hormones </a:t>
            </a:r>
            <a:endParaRPr lang="en-GB" spc="100" dirty="0"/>
          </a:p>
          <a:p>
            <a:pPr marL="514350" lvl="0" indent="-514350">
              <a:buFont typeface="+mj-lt"/>
              <a:buAutoNum type="arabicPeriod"/>
            </a:pPr>
            <a:r>
              <a:rPr lang="en-GB" spc="100" dirty="0"/>
              <a:t>What is an advantage of the endocrine system</a:t>
            </a:r>
            <a:r>
              <a:rPr lang="en-GB" spc="100" dirty="0" smtClean="0"/>
              <a:t>?  </a:t>
            </a:r>
            <a:r>
              <a:rPr lang="en-GB" b="1" spc="100" dirty="0" smtClean="0"/>
              <a:t>Long lasting effects </a:t>
            </a:r>
            <a:endParaRPr lang="en-GB" spc="100" dirty="0"/>
          </a:p>
          <a:p>
            <a:pPr marL="514350" lvl="0" indent="-514350">
              <a:buFont typeface="+mj-lt"/>
              <a:buAutoNum type="arabicPeriod"/>
            </a:pPr>
            <a:r>
              <a:rPr lang="en-GB" spc="100" dirty="0"/>
              <a:t>What is a disadvantage of the endocrine system</a:t>
            </a:r>
            <a:r>
              <a:rPr lang="en-GB" spc="100" dirty="0" smtClean="0"/>
              <a:t>? </a:t>
            </a:r>
            <a:r>
              <a:rPr lang="en-GB" b="1" spc="100" dirty="0" smtClean="0"/>
              <a:t>Takes longer to work </a:t>
            </a:r>
            <a:endParaRPr lang="en-GB" spc="100" dirty="0"/>
          </a:p>
          <a:p>
            <a:pPr marL="514350" lvl="0" indent="-514350">
              <a:buFont typeface="+mj-lt"/>
              <a:buAutoNum type="arabicPeriod"/>
            </a:pPr>
            <a:r>
              <a:rPr lang="en-GB" spc="100" dirty="0"/>
              <a:t>What is ‘the master gland</a:t>
            </a:r>
            <a:r>
              <a:rPr lang="en-GB" spc="100" dirty="0" smtClean="0"/>
              <a:t>’? </a:t>
            </a:r>
            <a:r>
              <a:rPr lang="en-GB" b="1" spc="100" dirty="0" smtClean="0"/>
              <a:t>Pituitary gland </a:t>
            </a:r>
            <a:endParaRPr lang="en-GB" spc="100" dirty="0"/>
          </a:p>
          <a:p>
            <a:pPr marL="514350" lvl="0" indent="-514350">
              <a:buFont typeface="+mj-lt"/>
              <a:buAutoNum type="arabicPeriod"/>
            </a:pPr>
            <a:r>
              <a:rPr lang="en-GB" spc="100" dirty="0"/>
              <a:t>What is the role of the ‘master gland</a:t>
            </a:r>
            <a:r>
              <a:rPr lang="en-GB" spc="100" dirty="0" smtClean="0"/>
              <a:t>?’ </a:t>
            </a:r>
            <a:r>
              <a:rPr lang="en-GB" b="1" spc="100" dirty="0" smtClean="0"/>
              <a:t>Secretes large number of hormones </a:t>
            </a:r>
            <a:endParaRPr lang="en-GB" spc="100" dirty="0"/>
          </a:p>
          <a:p>
            <a:pPr marL="514350" lvl="0" indent="-514350">
              <a:buFont typeface="+mj-lt"/>
              <a:buAutoNum type="arabicPeriod"/>
            </a:pPr>
            <a:r>
              <a:rPr lang="en-GB" spc="100" dirty="0"/>
              <a:t>Draw and label the above diagram into </a:t>
            </a:r>
            <a:r>
              <a:rPr lang="en-GB" spc="100" dirty="0" smtClean="0"/>
              <a:t>your </a:t>
            </a:r>
            <a:r>
              <a:rPr lang="en-GB" spc="100" dirty="0"/>
              <a:t>books</a:t>
            </a:r>
          </a:p>
          <a:p>
            <a:pPr marL="514350" indent="-514350">
              <a:buFont typeface="+mj-lt"/>
              <a:buAutoNum type="arabicPeriod"/>
            </a:pPr>
            <a:r>
              <a:rPr lang="en-GB" spc="100" dirty="0"/>
              <a:t>Copy the table below of hormones, their roles, the glands that release them and their target organs</a:t>
            </a:r>
          </a:p>
        </p:txBody>
      </p:sp>
    </p:spTree>
    <p:extLst>
      <p:ext uri="{BB962C8B-B14F-4D97-AF65-F5344CB8AC3E}">
        <p14:creationId xmlns:p14="http://schemas.microsoft.com/office/powerpoint/2010/main" val="324645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881896"/>
            <a:ext cx="10515600" cy="4351338"/>
          </a:xfrm>
        </p:spPr>
        <p:txBody>
          <a:bodyPr/>
          <a:lstStyle/>
          <a:p>
            <a:pPr marL="0" lvl="0" indent="0">
              <a:buNone/>
            </a:pPr>
            <a:r>
              <a:rPr lang="en-GB" dirty="0" smtClean="0"/>
              <a:t>1. What </a:t>
            </a:r>
            <a:r>
              <a:rPr lang="en-GB" dirty="0"/>
              <a:t>is the role of insulin ?</a:t>
            </a:r>
          </a:p>
          <a:p>
            <a:pPr marL="0" lvl="0" indent="0">
              <a:buNone/>
            </a:pPr>
            <a:r>
              <a:rPr lang="en-GB" dirty="0" smtClean="0"/>
              <a:t>2. What </a:t>
            </a:r>
            <a:r>
              <a:rPr lang="en-GB" dirty="0"/>
              <a:t>is the target organ of adrenalin?</a:t>
            </a:r>
          </a:p>
          <a:p>
            <a:pPr marL="0" lvl="0" indent="0">
              <a:buNone/>
            </a:pPr>
            <a:r>
              <a:rPr lang="en-GB" dirty="0" smtClean="0"/>
              <a:t>3. Which </a:t>
            </a:r>
            <a:r>
              <a:rPr lang="en-GB" dirty="0"/>
              <a:t>gland produces testosterone?</a:t>
            </a:r>
          </a:p>
          <a:p>
            <a:pPr marL="0" lvl="0" indent="0">
              <a:buNone/>
            </a:pPr>
            <a:r>
              <a:rPr lang="en-GB" dirty="0" smtClean="0"/>
              <a:t>4. Which </a:t>
            </a:r>
            <a:r>
              <a:rPr lang="en-GB" dirty="0"/>
              <a:t>hormones do the pituitary gland release?</a:t>
            </a:r>
          </a:p>
          <a:p>
            <a:pPr marL="0" lvl="0" indent="0">
              <a:buNone/>
            </a:pPr>
            <a:r>
              <a:rPr lang="en-GB" dirty="0" smtClean="0"/>
              <a:t>5. What </a:t>
            </a:r>
            <a:r>
              <a:rPr lang="en-GB" dirty="0"/>
              <a:t>is the target organ of oestrogen?</a:t>
            </a:r>
          </a:p>
          <a:p>
            <a:pPr marL="0" lvl="0" indent="0">
              <a:buNone/>
            </a:pPr>
            <a:r>
              <a:rPr lang="en-GB" dirty="0" smtClean="0"/>
              <a:t>6. What </a:t>
            </a:r>
            <a:r>
              <a:rPr lang="en-GB" dirty="0"/>
              <a:t>is the role of progesterone?</a:t>
            </a:r>
          </a:p>
          <a:p>
            <a:pPr marL="0" lvl="0" indent="0">
              <a:buNone/>
            </a:pPr>
            <a:r>
              <a:rPr lang="en-GB" dirty="0" smtClean="0"/>
              <a:t>7. Which </a:t>
            </a:r>
            <a:r>
              <a:rPr lang="en-GB" dirty="0"/>
              <a:t>two hormones have the same target organ? (there are two answers here)</a:t>
            </a:r>
          </a:p>
          <a:p>
            <a:pPr marL="0" indent="0">
              <a:buNone/>
            </a:pPr>
            <a:endParaRPr lang="en-GB" dirty="0"/>
          </a:p>
        </p:txBody>
      </p:sp>
      <p:sp>
        <p:nvSpPr>
          <p:cNvPr id="6" name="Content Placeholder 4"/>
          <p:cNvSpPr txBox="1">
            <a:spLocks/>
          </p:cNvSpPr>
          <p:nvPr/>
        </p:nvSpPr>
        <p:spPr>
          <a:xfrm>
            <a:off x="638908" y="571256"/>
            <a:ext cx="10515600" cy="6385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dirty="0" smtClean="0"/>
              <a:t>WRITE THESE QUESTIONS</a:t>
            </a:r>
          </a:p>
          <a:p>
            <a:pPr marL="0" indent="0">
              <a:buFont typeface="Arial" panose="020B0604020202020204" pitchFamily="34" charset="0"/>
              <a:buNone/>
            </a:pPr>
            <a:endParaRPr lang="en-GB" sz="3600" dirty="0"/>
          </a:p>
        </p:txBody>
      </p:sp>
    </p:spTree>
    <p:extLst>
      <p:ext uri="{BB962C8B-B14F-4D97-AF65-F5344CB8AC3E}">
        <p14:creationId xmlns:p14="http://schemas.microsoft.com/office/powerpoint/2010/main" val="187212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881896"/>
            <a:ext cx="10515600" cy="4351338"/>
          </a:xfrm>
        </p:spPr>
        <p:txBody>
          <a:bodyPr/>
          <a:lstStyle/>
          <a:p>
            <a:pPr marL="0" lvl="0" indent="0">
              <a:buNone/>
            </a:pPr>
            <a:r>
              <a:rPr lang="en-GB" dirty="0" smtClean="0"/>
              <a:t>1. What </a:t>
            </a:r>
            <a:r>
              <a:rPr lang="en-GB" dirty="0"/>
              <a:t>is the role of insulin </a:t>
            </a:r>
            <a:r>
              <a:rPr lang="en-GB" dirty="0" smtClean="0"/>
              <a:t>? </a:t>
            </a:r>
            <a:r>
              <a:rPr lang="en-GB" b="1" dirty="0"/>
              <a:t>Controls blood glucose concentration </a:t>
            </a:r>
          </a:p>
          <a:p>
            <a:pPr marL="0" lvl="0" indent="0">
              <a:buNone/>
            </a:pPr>
            <a:r>
              <a:rPr lang="en-GB" dirty="0" smtClean="0"/>
              <a:t>2. What </a:t>
            </a:r>
            <a:r>
              <a:rPr lang="en-GB" dirty="0"/>
              <a:t>is the target organ of adrenalin</a:t>
            </a:r>
            <a:r>
              <a:rPr lang="en-GB" dirty="0" smtClean="0"/>
              <a:t>? </a:t>
            </a:r>
            <a:r>
              <a:rPr lang="en-GB" b="1" dirty="0" smtClean="0"/>
              <a:t>Muscle, liver, heart </a:t>
            </a:r>
            <a:endParaRPr lang="en-GB" b="1" dirty="0"/>
          </a:p>
          <a:p>
            <a:pPr marL="0" lvl="0" indent="0">
              <a:buNone/>
            </a:pPr>
            <a:r>
              <a:rPr lang="en-GB" dirty="0" smtClean="0"/>
              <a:t>3. Which </a:t>
            </a:r>
            <a:r>
              <a:rPr lang="en-GB" dirty="0"/>
              <a:t>gland produces testosterone</a:t>
            </a:r>
            <a:r>
              <a:rPr lang="en-GB" dirty="0" smtClean="0"/>
              <a:t>?  </a:t>
            </a:r>
            <a:r>
              <a:rPr lang="en-GB" b="1" dirty="0" smtClean="0"/>
              <a:t>Testes</a:t>
            </a:r>
            <a:endParaRPr lang="en-GB" b="1" dirty="0"/>
          </a:p>
          <a:p>
            <a:pPr marL="0" lvl="0" indent="0">
              <a:buNone/>
            </a:pPr>
            <a:r>
              <a:rPr lang="en-GB" dirty="0" smtClean="0"/>
              <a:t>4. Which </a:t>
            </a:r>
            <a:r>
              <a:rPr lang="en-GB" dirty="0"/>
              <a:t>hormones do the pituitary gland release</a:t>
            </a:r>
            <a:r>
              <a:rPr lang="en-GB" dirty="0" smtClean="0"/>
              <a:t>? </a:t>
            </a:r>
            <a:r>
              <a:rPr lang="en-GB" b="1" dirty="0" smtClean="0"/>
              <a:t>FSH, LH, TSH</a:t>
            </a:r>
            <a:endParaRPr lang="en-GB" b="1" dirty="0"/>
          </a:p>
          <a:p>
            <a:pPr marL="0" lvl="0" indent="0">
              <a:buNone/>
            </a:pPr>
            <a:r>
              <a:rPr lang="en-GB" dirty="0" smtClean="0"/>
              <a:t>5. What </a:t>
            </a:r>
            <a:r>
              <a:rPr lang="en-GB" dirty="0"/>
              <a:t>is the target organ of oestrogen</a:t>
            </a:r>
            <a:r>
              <a:rPr lang="en-GB" dirty="0" smtClean="0"/>
              <a:t>? Uterus</a:t>
            </a:r>
            <a:endParaRPr lang="en-GB" dirty="0"/>
          </a:p>
          <a:p>
            <a:pPr marL="0" lvl="0" indent="0">
              <a:buNone/>
            </a:pPr>
            <a:r>
              <a:rPr lang="en-GB" dirty="0" smtClean="0"/>
              <a:t>6. What </a:t>
            </a:r>
            <a:r>
              <a:rPr lang="en-GB" dirty="0"/>
              <a:t>is the role of progesterone</a:t>
            </a:r>
            <a:r>
              <a:rPr lang="en-GB" dirty="0" smtClean="0"/>
              <a:t>? </a:t>
            </a:r>
            <a:r>
              <a:rPr lang="en-GB" b="1" dirty="0" smtClean="0"/>
              <a:t>Maintains lining of uterus</a:t>
            </a:r>
            <a:endParaRPr lang="en-GB" dirty="0"/>
          </a:p>
          <a:p>
            <a:pPr marL="0" lvl="0" indent="0">
              <a:buNone/>
            </a:pPr>
            <a:r>
              <a:rPr lang="en-GB" dirty="0" smtClean="0"/>
              <a:t>7. Which </a:t>
            </a:r>
            <a:r>
              <a:rPr lang="en-GB" dirty="0"/>
              <a:t>two hormones have the same target organ? (there are two answers here</a:t>
            </a:r>
            <a:r>
              <a:rPr lang="en-GB" dirty="0" smtClean="0"/>
              <a:t>) </a:t>
            </a:r>
            <a:r>
              <a:rPr lang="en-GB" b="1" dirty="0" smtClean="0"/>
              <a:t>FSH, LH &amp; Oestrogen and Progesterone </a:t>
            </a:r>
            <a:endParaRPr lang="en-GB" b="1" dirty="0"/>
          </a:p>
          <a:p>
            <a:pPr marL="0" indent="0">
              <a:buNone/>
            </a:pPr>
            <a:endParaRPr lang="en-GB" dirty="0"/>
          </a:p>
        </p:txBody>
      </p:sp>
      <p:sp>
        <p:nvSpPr>
          <p:cNvPr id="6" name="Content Placeholder 4"/>
          <p:cNvSpPr txBox="1">
            <a:spLocks/>
          </p:cNvSpPr>
          <p:nvPr/>
        </p:nvSpPr>
        <p:spPr>
          <a:xfrm>
            <a:off x="638908" y="571256"/>
            <a:ext cx="10515600" cy="6385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dirty="0" smtClean="0"/>
              <a:t>Self Mark Answers</a:t>
            </a:r>
          </a:p>
          <a:p>
            <a:pPr marL="0" indent="0">
              <a:buFont typeface="Arial" panose="020B0604020202020204" pitchFamily="34" charset="0"/>
              <a:buNone/>
            </a:pPr>
            <a:endParaRPr lang="en-GB" sz="3600" dirty="0"/>
          </a:p>
        </p:txBody>
      </p:sp>
    </p:spTree>
    <p:extLst>
      <p:ext uri="{BB962C8B-B14F-4D97-AF65-F5344CB8AC3E}">
        <p14:creationId xmlns:p14="http://schemas.microsoft.com/office/powerpoint/2010/main" val="1396455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5845" y="278295"/>
            <a:ext cx="10175019" cy="1037107"/>
          </a:xfrm>
        </p:spPr>
        <p:txBody>
          <a:bodyPr/>
          <a:lstStyle/>
          <a:p>
            <a:r>
              <a:rPr lang="en-GB" b="1" u="sng" dirty="0" smtClean="0"/>
              <a:t>‘Click and Teach’ GCSE BIOLOGY</a:t>
            </a:r>
            <a:endParaRPr lang="en-GB" b="1" u="sng" dirty="0"/>
          </a:p>
        </p:txBody>
      </p:sp>
      <p:sp>
        <p:nvSpPr>
          <p:cNvPr id="3" name="Subtitle 2"/>
          <p:cNvSpPr>
            <a:spLocks noGrp="1"/>
          </p:cNvSpPr>
          <p:nvPr>
            <p:ph type="subTitle" idx="1"/>
          </p:nvPr>
        </p:nvSpPr>
        <p:spPr>
          <a:xfrm>
            <a:off x="461173" y="2063459"/>
            <a:ext cx="11044361" cy="2212355"/>
          </a:xfrm>
        </p:spPr>
        <p:txBody>
          <a:bodyPr>
            <a:noAutofit/>
          </a:bodyPr>
          <a:lstStyle/>
          <a:p>
            <a:r>
              <a:rPr lang="en-GB" sz="4800" b="1" dirty="0" smtClean="0"/>
              <a:t>TOPIC: HORMONAL OF GLUCOSE </a:t>
            </a:r>
          </a:p>
          <a:p>
            <a:endParaRPr lang="en-US" sz="4800" b="1" dirty="0"/>
          </a:p>
          <a:p>
            <a:endParaRPr lang="en-GB" sz="4800" b="1" dirty="0" smtClean="0"/>
          </a:p>
          <a:p>
            <a:r>
              <a:rPr lang="en-GB" sz="4800" b="1" dirty="0" smtClean="0"/>
              <a:t>You should have your book (or paper) and a pen </a:t>
            </a:r>
            <a:r>
              <a:rPr lang="en-GB" sz="4800" b="1" dirty="0" smtClean="0">
                <a:sym typeface="Wingdings" panose="05000000000000000000" pitchFamily="2" charset="2"/>
              </a:rPr>
              <a:t></a:t>
            </a:r>
            <a:endParaRPr lang="en-GB" sz="4800" b="1" dirty="0"/>
          </a:p>
        </p:txBody>
      </p:sp>
    </p:spTree>
    <p:extLst>
      <p:ext uri="{BB962C8B-B14F-4D97-AF65-F5344CB8AC3E}">
        <p14:creationId xmlns:p14="http://schemas.microsoft.com/office/powerpoint/2010/main" val="2471024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4119</TotalTime>
  <Words>3524</Words>
  <Application>Microsoft Office PowerPoint</Application>
  <PresentationFormat>Widescreen</PresentationFormat>
  <Paragraphs>331</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Symbol</vt:lpstr>
      <vt:lpstr>Times New Roman</vt:lpstr>
      <vt:lpstr>Trebuchet MS</vt:lpstr>
      <vt:lpstr>Wingdings</vt:lpstr>
      <vt:lpstr>Office Theme</vt:lpstr>
      <vt:lpstr>‘Click and Teach’ GCSE BIOLOGY</vt:lpstr>
      <vt:lpstr>Aims of the lesson</vt:lpstr>
      <vt:lpstr>Write these questions </vt:lpstr>
      <vt:lpstr>PowerPoint Presentation</vt:lpstr>
      <vt:lpstr>PowerPoint Presentation</vt:lpstr>
      <vt:lpstr>Self Mark Answers </vt:lpstr>
      <vt:lpstr>PowerPoint Presentation</vt:lpstr>
      <vt:lpstr>PowerPoint Presentation</vt:lpstr>
      <vt:lpstr>‘Click and Teach’ GCSE BIOLOGY</vt:lpstr>
      <vt:lpstr>Aims of the lesson</vt:lpstr>
      <vt:lpstr>PowerPoint Presentation</vt:lpstr>
      <vt:lpstr>PowerPoint Presentation</vt:lpstr>
      <vt:lpstr>PowerPoint Presentation</vt:lpstr>
      <vt:lpstr>Write these questions </vt:lpstr>
      <vt:lpstr>PowerPoint Presentation</vt:lpstr>
      <vt:lpstr>Self Mark Answers</vt:lpstr>
      <vt:lpstr>Write these questions </vt:lpstr>
      <vt:lpstr>Self Mark Answers</vt:lpstr>
      <vt:lpstr>Exam questions </vt:lpstr>
      <vt:lpstr>‘Click and Teach’ GCSE BIOLOGY</vt:lpstr>
      <vt:lpstr>Aims of the lesson</vt:lpstr>
      <vt:lpstr>PowerPoint Presentation</vt:lpstr>
      <vt:lpstr>Self Mark Answers</vt:lpstr>
      <vt:lpstr>PowerPoint Presentation</vt:lpstr>
      <vt:lpstr>‘Click and Teach’ GCSE BIOLOGY</vt:lpstr>
      <vt:lpstr>Aims of the lesson</vt:lpstr>
      <vt:lpstr>PowerPoint Presentation</vt:lpstr>
      <vt:lpstr>Write these questions </vt:lpstr>
      <vt:lpstr>Write these questions </vt:lpstr>
    </vt:vector>
  </TitlesOfParts>
  <Company>Thomas Adams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and Teach’ GCSE BIOLOGY</dc:title>
  <dc:creator>Gemma Baxter-Smith</dc:creator>
  <cp:lastModifiedBy>Patrick Phillips</cp:lastModifiedBy>
  <cp:revision>11</cp:revision>
  <dcterms:created xsi:type="dcterms:W3CDTF">2020-06-11T17:20:58Z</dcterms:created>
  <dcterms:modified xsi:type="dcterms:W3CDTF">2020-06-18T13:07:47Z</dcterms:modified>
</cp:coreProperties>
</file>