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  <p:sldId id="263" r:id="rId6"/>
    <p:sldId id="264" r:id="rId7"/>
    <p:sldId id="266" r:id="rId8"/>
    <p:sldId id="267" r:id="rId9"/>
    <p:sldId id="265" r:id="rId10"/>
    <p:sldId id="272" r:id="rId11"/>
    <p:sldId id="275" r:id="rId12"/>
    <p:sldId id="274" r:id="rId13"/>
    <p:sldId id="27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0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3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7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80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8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4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9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0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4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5AF1-0FCE-4A92-8063-0DC275D9161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AB9A5-E320-493C-9647-FD7DE5A27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7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CWFyxn0qDE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qrE6Y0Se8b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845" y="278295"/>
            <a:ext cx="10175019" cy="1037107"/>
          </a:xfrm>
        </p:spPr>
        <p:txBody>
          <a:bodyPr/>
          <a:lstStyle/>
          <a:p>
            <a:r>
              <a:rPr lang="en-GB" b="1" dirty="0"/>
              <a:t>‘Click and Teach’ GCSE BIOLOGY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73" y="1423379"/>
            <a:ext cx="11044361" cy="2212355"/>
          </a:xfrm>
        </p:spPr>
        <p:txBody>
          <a:bodyPr>
            <a:normAutofit fontScale="85000" lnSpcReduction="20000"/>
          </a:bodyPr>
          <a:lstStyle/>
          <a:p>
            <a:r>
              <a:rPr lang="en-GB" sz="4800" b="1" dirty="0"/>
              <a:t>TOPIC: </a:t>
            </a:r>
            <a:r>
              <a:rPr lang="en-GB" sz="4800" b="1" u="sng" dirty="0"/>
              <a:t>The Heart and Blood</a:t>
            </a:r>
          </a:p>
          <a:p>
            <a:r>
              <a:rPr lang="en-GB" sz="4800" b="1" dirty="0"/>
              <a:t>1 hour ‘lecture lesson’</a:t>
            </a:r>
          </a:p>
          <a:p>
            <a:r>
              <a:rPr lang="en-GB" sz="4800" b="1" dirty="0">
                <a:solidFill>
                  <a:srgbClr val="FF0000"/>
                </a:solidFill>
              </a:rPr>
              <a:t>You should have your book (or paper) and a pen </a:t>
            </a:r>
            <a:r>
              <a:rPr lang="en-GB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GB" sz="48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Aging of Heart and Blood Vessels - HappyAging">
            <a:extLst>
              <a:ext uri="{FF2B5EF4-FFF2-40B4-BE49-F238E27FC236}">
                <a16:creationId xmlns:a16="http://schemas.microsoft.com/office/drawing/2014/main" id="{3E4D2690-2F2F-4A0E-A6C9-8A1D00C99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10" y="3838446"/>
            <a:ext cx="3485485" cy="258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304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1"/>
            <a:ext cx="10515600" cy="1071789"/>
          </a:xfrm>
        </p:spPr>
        <p:txBody>
          <a:bodyPr/>
          <a:lstStyle/>
          <a:p>
            <a:r>
              <a:rPr lang="en-GB" b="1" dirty="0"/>
              <a:t>Answers </a:t>
            </a:r>
            <a:r>
              <a:rPr lang="en-GB" b="1" dirty="0">
                <a:sym typeface="Wingdings" panose="05000000000000000000" pitchFamily="2" charset="2"/>
              </a:rPr>
              <a:t>: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665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CC33"/>
                </a:solidFill>
              </a:rPr>
              <a:t>EASY</a:t>
            </a:r>
          </a:p>
          <a:p>
            <a:pPr marL="514350" indent="-514350">
              <a:buAutoNum type="arabicParenR"/>
            </a:pPr>
            <a:r>
              <a:rPr lang="en-GB" dirty="0"/>
              <a:t>What is the single largest component of blood? </a:t>
            </a:r>
            <a:r>
              <a:rPr lang="en-GB" dirty="0">
                <a:solidFill>
                  <a:srgbClr val="FF0000"/>
                </a:solidFill>
              </a:rPr>
              <a:t>Plasma</a:t>
            </a: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Where are red blood cells made? </a:t>
            </a:r>
            <a:r>
              <a:rPr lang="en-GB" dirty="0">
                <a:solidFill>
                  <a:srgbClr val="FF0000"/>
                </a:solidFill>
              </a:rPr>
              <a:t>In the bone marrow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MEDIUM</a:t>
            </a:r>
          </a:p>
          <a:p>
            <a:pPr marL="0" indent="0">
              <a:buNone/>
            </a:pPr>
            <a:r>
              <a:rPr lang="en-GB" dirty="0"/>
              <a:t>3) What are the 4 components of the blood? </a:t>
            </a:r>
            <a:r>
              <a:rPr lang="en-GB" dirty="0">
                <a:solidFill>
                  <a:srgbClr val="FF0000"/>
                </a:solidFill>
              </a:rPr>
              <a:t>Red blood cells, white blood cells and platelets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4) What protein do red blood cells contain and what is the role of this protein? </a:t>
            </a:r>
            <a:r>
              <a:rPr lang="en-GB" dirty="0">
                <a:solidFill>
                  <a:srgbClr val="FF0000"/>
                </a:solidFill>
              </a:rPr>
              <a:t>Haemoglobin, which binds to oxygen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5) What is the job of a) white blood cells? </a:t>
            </a:r>
            <a:r>
              <a:rPr lang="en-GB" dirty="0">
                <a:solidFill>
                  <a:srgbClr val="FF0000"/>
                </a:solidFill>
              </a:rPr>
              <a:t>They protect against disease and fight infections </a:t>
            </a:r>
            <a:r>
              <a:rPr lang="en-GB" dirty="0"/>
              <a:t>b) platelets </a:t>
            </a:r>
            <a:r>
              <a:rPr lang="en-GB" dirty="0">
                <a:solidFill>
                  <a:srgbClr val="FF0000"/>
                </a:solidFill>
              </a:rPr>
              <a:t>They form blood clots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HARDER</a:t>
            </a:r>
          </a:p>
          <a:p>
            <a:pPr marL="0" indent="0">
              <a:buNone/>
            </a:pPr>
            <a:r>
              <a:rPr lang="en-GB" dirty="0"/>
              <a:t>5) Why is oxygen needed by the cells of the body? </a:t>
            </a:r>
            <a:r>
              <a:rPr lang="en-GB" dirty="0">
                <a:solidFill>
                  <a:srgbClr val="FF0000"/>
                </a:solidFill>
              </a:rPr>
              <a:t>For aerobic respiration to make energy in the form of ATP</a:t>
            </a:r>
          </a:p>
          <a:p>
            <a:pPr marL="0" indent="0">
              <a:buNone/>
            </a:pPr>
            <a:r>
              <a:rPr lang="en-GB" dirty="0"/>
              <a:t>6) How are red blood cells adapted to their job? </a:t>
            </a:r>
            <a:r>
              <a:rPr lang="en-GB" dirty="0">
                <a:solidFill>
                  <a:srgbClr val="FF0000"/>
                </a:solidFill>
              </a:rPr>
              <a:t>They contain haemoglobin to bind to oxygen, they have a biconcave shape to increase their surface area for oxygen to diffuse in, they don’t have a nucleus so there is more room for haemoglobin and they are flexible so they can fit through narrow blood vessels.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97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Aims of the lesson – how did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>
            <a:normAutofit/>
          </a:bodyPr>
          <a:lstStyle/>
          <a:p>
            <a:r>
              <a:rPr lang="en-GB" sz="4000" b="1" dirty="0"/>
              <a:t>To state the function of the heart and blood</a:t>
            </a:r>
          </a:p>
          <a:p>
            <a:r>
              <a:rPr lang="en-GB" sz="4000" b="1" dirty="0"/>
              <a:t>To know the main structures of the heart and the components of the blood</a:t>
            </a:r>
          </a:p>
          <a:p>
            <a:r>
              <a:rPr lang="en-GB" sz="4000" b="1" dirty="0"/>
              <a:t>To understand how the structure of the heart and blood cells relate to their function</a:t>
            </a:r>
          </a:p>
          <a:p>
            <a:pPr marL="0" indent="0">
              <a:buNone/>
            </a:pPr>
            <a:endParaRPr lang="en-GB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352" t="17500" r="352" b="13026"/>
          <a:stretch/>
        </p:blipFill>
        <p:spPr>
          <a:xfrm>
            <a:off x="4652580" y="5057728"/>
            <a:ext cx="2015120" cy="14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5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Aims of the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To state the function of the heart and blood</a:t>
            </a:r>
          </a:p>
          <a:p>
            <a:r>
              <a:rPr lang="en-GB" b="1" dirty="0"/>
              <a:t>To know the main structures of the heart and the components of the blood</a:t>
            </a:r>
          </a:p>
          <a:p>
            <a:r>
              <a:rPr lang="en-GB" b="1" dirty="0"/>
              <a:t>To understand how the structure of the heart and blood cells relate to their function</a:t>
            </a:r>
          </a:p>
          <a:p>
            <a:endParaRPr lang="en-GB" dirty="0"/>
          </a:p>
          <a:p>
            <a:r>
              <a:rPr lang="en-GB" dirty="0"/>
              <a:t>In order to maintain social distancing and keep everyone safe:</a:t>
            </a:r>
          </a:p>
          <a:p>
            <a:pPr marL="514350" indent="-514350">
              <a:buAutoNum type="alphaLcParenBoth"/>
            </a:pPr>
            <a:r>
              <a:rPr lang="en-GB" dirty="0"/>
              <a:t>You will need to copy from the board, rather than have worksheets</a:t>
            </a:r>
          </a:p>
          <a:p>
            <a:pPr marL="514350" indent="-514350">
              <a:buAutoNum type="alphaLcParenBoth"/>
            </a:pPr>
            <a:r>
              <a:rPr lang="en-GB" dirty="0"/>
              <a:t>There will be EASY, MEDIUM or HARDER tasks for different abilities in the room</a:t>
            </a:r>
          </a:p>
          <a:p>
            <a:pPr marL="0" indent="0">
              <a:buNone/>
            </a:pPr>
            <a:r>
              <a:rPr lang="en-GB" dirty="0"/>
              <a:t>(c) Put your hand up if you need some help, but don’t leave your seat.</a:t>
            </a:r>
          </a:p>
          <a:p>
            <a:pPr marL="0" indent="0">
              <a:buNone/>
            </a:pPr>
            <a:r>
              <a:rPr lang="en-GB" dirty="0"/>
              <a:t>(d) Don’t share equipment, and keep your work with you at the end of the lesson.</a:t>
            </a:r>
          </a:p>
        </p:txBody>
      </p:sp>
      <p:pic>
        <p:nvPicPr>
          <p:cNvPr id="5122" name="Picture 2" descr="Heart: how your heart pumps blood around your body - myDr.com.au">
            <a:extLst>
              <a:ext uri="{FF2B5EF4-FFF2-40B4-BE49-F238E27FC236}">
                <a16:creationId xmlns:a16="http://schemas.microsoft.com/office/drawing/2014/main" id="{B1858E56-1AEF-4798-ACDB-F503D8873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257" y="258801"/>
            <a:ext cx="2531437" cy="16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60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sing 'Concept Cartoons' to Elicit Critical Thinking Skills in the ...">
            <a:extLst>
              <a:ext uri="{FF2B5EF4-FFF2-40B4-BE49-F238E27FC236}">
                <a16:creationId xmlns:a16="http://schemas.microsoft.com/office/drawing/2014/main" id="{1543A4E1-4C44-4A32-B064-0082B29C00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5"/>
          <a:stretch/>
        </p:blipFill>
        <p:spPr bwMode="auto">
          <a:xfrm>
            <a:off x="3508744" y="77086"/>
            <a:ext cx="8683256" cy="670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65" y="383142"/>
            <a:ext cx="10515600" cy="1325563"/>
          </a:xfrm>
        </p:spPr>
        <p:txBody>
          <a:bodyPr/>
          <a:lstStyle/>
          <a:p>
            <a:r>
              <a:rPr lang="en-GB" b="1" u="sng" dirty="0"/>
              <a:t>Title: The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6" y="3892730"/>
            <a:ext cx="10515600" cy="266482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10 minute task: </a:t>
            </a:r>
          </a:p>
          <a:p>
            <a:pPr marL="0" indent="0">
              <a:buNone/>
            </a:pPr>
            <a:r>
              <a:rPr lang="en-GB" b="1" dirty="0"/>
              <a:t>Try and complete all three tasks if you think you can.</a:t>
            </a:r>
          </a:p>
          <a:p>
            <a:pPr marL="514350" indent="-514350">
              <a:buAutoNum type="arabicParenR"/>
            </a:pPr>
            <a:r>
              <a:rPr lang="en-GB" b="1" dirty="0"/>
              <a:t>Easy</a:t>
            </a:r>
            <a:r>
              <a:rPr lang="en-GB" dirty="0"/>
              <a:t>: </a:t>
            </a:r>
            <a:r>
              <a:rPr lang="en-GB" b="1" dirty="0">
                <a:solidFill>
                  <a:srgbClr val="FF0000"/>
                </a:solidFill>
              </a:rPr>
              <a:t>Copy each statement</a:t>
            </a:r>
            <a:r>
              <a:rPr lang="en-GB" dirty="0"/>
              <a:t>, and write down whether you think it’s true or false.</a:t>
            </a:r>
          </a:p>
          <a:p>
            <a:pPr marL="514350" indent="-514350">
              <a:buAutoNum type="arabicParenR"/>
            </a:pPr>
            <a:r>
              <a:rPr lang="en-GB" b="1" dirty="0"/>
              <a:t>Medium</a:t>
            </a:r>
            <a:r>
              <a:rPr lang="en-GB" dirty="0"/>
              <a:t>: Rewrite any statement that you think is false, to make it true.</a:t>
            </a:r>
          </a:p>
          <a:p>
            <a:pPr marL="514350" indent="-514350">
              <a:buAutoNum type="arabicParenR"/>
            </a:pPr>
            <a:r>
              <a:rPr lang="en-GB" b="1" dirty="0"/>
              <a:t>Hard</a:t>
            </a:r>
            <a:r>
              <a:rPr lang="en-GB" dirty="0"/>
              <a:t>: Explain why you think a statement is true or false.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443" y="3808354"/>
            <a:ext cx="1776548" cy="64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8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Using 'Concept Cartoons' to Elicit Critical Thinking Skills in the ...">
            <a:extLst>
              <a:ext uri="{FF2B5EF4-FFF2-40B4-BE49-F238E27FC236}">
                <a16:creationId xmlns:a16="http://schemas.microsoft.com/office/drawing/2014/main" id="{869AE60F-27A3-44B1-BE82-2479B36B60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5"/>
          <a:stretch/>
        </p:blipFill>
        <p:spPr bwMode="auto">
          <a:xfrm>
            <a:off x="3508744" y="77086"/>
            <a:ext cx="8683256" cy="670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Answers: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6" y="3892730"/>
            <a:ext cx="10515600" cy="2888184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Discussion: What did you think?</a:t>
            </a:r>
          </a:p>
          <a:p>
            <a:r>
              <a:rPr lang="en-GB" dirty="0"/>
              <a:t>First person: True, Your heart is having to pump blood further against the effect of gravity and at the same time is receiving a greater quantity of blood</a:t>
            </a:r>
          </a:p>
          <a:p>
            <a:r>
              <a:rPr lang="en-GB" dirty="0"/>
              <a:t>Second person: Note really true. Your heart is working against gravity so your feet will get less blood rather than none. </a:t>
            </a:r>
          </a:p>
          <a:p>
            <a:r>
              <a:rPr lang="en-GB" dirty="0"/>
              <a:t>Third person: True. Blood will pool in the brain when upside down, which can be dangerous.</a:t>
            </a:r>
          </a:p>
          <a:p>
            <a:r>
              <a:rPr lang="en-GB" dirty="0"/>
              <a:t>Fourth person: Not true – the circulatory system is designed to work with the body in an upright position, so it will have an affect on your heart and circulation</a:t>
            </a:r>
          </a:p>
        </p:txBody>
      </p:sp>
    </p:spTree>
    <p:extLst>
      <p:ext uri="{BB962C8B-B14F-4D97-AF65-F5344CB8AC3E}">
        <p14:creationId xmlns:p14="http://schemas.microsoft.com/office/powerpoint/2010/main" val="6877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126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Title: The heart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3100" b="1" dirty="0"/>
              <a:t>Watch this 3 minute clip. They’ll be some simple questions to answer afterwards. Feel free to make some notes as you watch </a:t>
            </a:r>
            <a:r>
              <a:rPr lang="en-GB" sz="3100" b="1" dirty="0">
                <a:sym typeface="Wingdings" panose="05000000000000000000" pitchFamily="2" charset="2"/>
              </a:rPr>
              <a:t></a:t>
            </a:r>
            <a:endParaRPr lang="en-GB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https://www.youtube.com/watch?v=CWFyxn0qDEU</a:t>
            </a:r>
            <a:endParaRPr lang="en-GB" dirty="0"/>
          </a:p>
        </p:txBody>
      </p:sp>
      <p:pic>
        <p:nvPicPr>
          <p:cNvPr id="2050" name="Picture 2" descr="Chambers and valves of the heart - Mayo Clinic">
            <a:extLst>
              <a:ext uri="{FF2B5EF4-FFF2-40B4-BE49-F238E27FC236}">
                <a16:creationId xmlns:a16="http://schemas.microsoft.com/office/drawing/2014/main" id="{B2BC0AF3-CE0D-43B5-84A1-6330DB104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1" y="2506662"/>
            <a:ext cx="360899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5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Copy and answer </a:t>
            </a:r>
            <a:r>
              <a:rPr lang="en-GB" dirty="0">
                <a:sym typeface="Wingdings" panose="05000000000000000000" pitchFamily="2" charset="2"/>
              </a:rPr>
              <a:t>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CC33"/>
                </a:solidFill>
              </a:rPr>
              <a:t>EASY</a:t>
            </a:r>
          </a:p>
          <a:p>
            <a:pPr marL="514350" indent="-514350">
              <a:buAutoNum type="arabicParenR"/>
            </a:pPr>
            <a:r>
              <a:rPr lang="en-GB" dirty="0"/>
              <a:t>What is the job of the heart?</a:t>
            </a:r>
          </a:p>
          <a:p>
            <a:pPr marL="514350" indent="-514350">
              <a:buAutoNum type="arabicParenR"/>
            </a:pPr>
            <a:r>
              <a:rPr lang="en-GB" dirty="0"/>
              <a:t>Which side of the heart carries (a) oxygen-rich blood? (b) oxygen-poor blood?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MEDIUM</a:t>
            </a:r>
          </a:p>
          <a:p>
            <a:pPr marL="0" indent="0">
              <a:buNone/>
            </a:pPr>
            <a:r>
              <a:rPr lang="en-GB" dirty="0"/>
              <a:t>3) What are the valves in the heart called and what is their function?</a:t>
            </a:r>
          </a:p>
          <a:p>
            <a:pPr marL="0" indent="0">
              <a:buNone/>
            </a:pPr>
            <a:r>
              <a:rPr lang="en-GB" dirty="0"/>
              <a:t>4) Why do you think the wall of the left side of the heart is thicker than the wall of the right?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HARDER</a:t>
            </a:r>
          </a:p>
          <a:p>
            <a:pPr marL="0" indent="0">
              <a:buNone/>
            </a:pPr>
            <a:r>
              <a:rPr lang="en-GB" dirty="0"/>
              <a:t>5) Some babies are born with a hole in the septum (the part that separates the two sides of the heart) – why is this a problem?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24" y="636830"/>
            <a:ext cx="3293759" cy="120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896"/>
            <a:ext cx="10515600" cy="1325563"/>
          </a:xfrm>
        </p:spPr>
        <p:txBody>
          <a:bodyPr/>
          <a:lstStyle/>
          <a:p>
            <a:r>
              <a:rPr lang="en-GB" b="1" dirty="0"/>
              <a:t>Answers </a:t>
            </a:r>
            <a:r>
              <a:rPr lang="en-GB" b="1" dirty="0">
                <a:sym typeface="Wingdings" panose="05000000000000000000" pitchFamily="2" charset="2"/>
              </a:rPr>
              <a:t>: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458"/>
            <a:ext cx="10515600" cy="48998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CC33"/>
                </a:solidFill>
              </a:rPr>
              <a:t>EASY</a:t>
            </a:r>
          </a:p>
          <a:p>
            <a:pPr marL="514350" indent="-514350">
              <a:buAutoNum type="arabicParenR"/>
            </a:pPr>
            <a:r>
              <a:rPr lang="en-GB" dirty="0"/>
              <a:t>What is the job of the heart? </a:t>
            </a:r>
            <a:r>
              <a:rPr lang="en-GB" dirty="0">
                <a:solidFill>
                  <a:srgbClr val="FF0000"/>
                </a:solidFill>
              </a:rPr>
              <a:t>To pump blood (carrying oxygen) around the body</a:t>
            </a: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Which side of the heart carries (a) oxygen-rich blood? </a:t>
            </a:r>
            <a:r>
              <a:rPr lang="en-GB" dirty="0">
                <a:solidFill>
                  <a:srgbClr val="FF0000"/>
                </a:solidFill>
              </a:rPr>
              <a:t>Left side </a:t>
            </a:r>
            <a:r>
              <a:rPr lang="en-GB" dirty="0"/>
              <a:t>(b) oxygen-poor blood? </a:t>
            </a:r>
            <a:r>
              <a:rPr lang="en-GB" dirty="0">
                <a:solidFill>
                  <a:srgbClr val="FF0000"/>
                </a:solidFill>
              </a:rPr>
              <a:t>Right side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MEDIUM</a:t>
            </a:r>
          </a:p>
          <a:p>
            <a:pPr marL="0" indent="0">
              <a:buNone/>
            </a:pPr>
            <a:r>
              <a:rPr lang="en-GB" dirty="0"/>
              <a:t>3) What are the valves in the heart called and what is their function? </a:t>
            </a:r>
            <a:r>
              <a:rPr lang="en-GB" dirty="0">
                <a:solidFill>
                  <a:srgbClr val="FF0000"/>
                </a:solidFill>
              </a:rPr>
              <a:t>Tricuspid, bicuspid (mitral), and semi-lunar valves. They stop blood from moving in the wrong </a:t>
            </a:r>
            <a:r>
              <a:rPr lang="en-GB" dirty="0" err="1">
                <a:solidFill>
                  <a:srgbClr val="FF0000"/>
                </a:solidFill>
              </a:rPr>
              <a:t>directin</a:t>
            </a:r>
            <a:r>
              <a:rPr lang="en-GB" dirty="0">
                <a:solidFill>
                  <a:srgbClr val="FF0000"/>
                </a:solidFill>
              </a:rPr>
              <a:t>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4) Why do you think the wall of the left side of the heart is thicker than the wall of the right? </a:t>
            </a:r>
            <a:r>
              <a:rPr lang="en-GB" dirty="0">
                <a:solidFill>
                  <a:srgbClr val="FF0000"/>
                </a:solidFill>
              </a:rPr>
              <a:t>The left side pumps blood all the way around the body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HARDER</a:t>
            </a:r>
          </a:p>
          <a:p>
            <a:pPr marL="0" indent="0">
              <a:buNone/>
            </a:pPr>
            <a:r>
              <a:rPr lang="en-GB" dirty="0"/>
              <a:t>5) Some babies are born with a hole in the septum (the part that separates the two sides of the heart) – why is this a problem? </a:t>
            </a:r>
            <a:r>
              <a:rPr lang="en-GB" dirty="0">
                <a:solidFill>
                  <a:srgbClr val="FF0000"/>
                </a:solidFill>
              </a:rPr>
              <a:t>Oxygen-poor blood can mix with oxygen-rich blood. This means that the blood going around the body is carrying less oxygen.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95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0988"/>
            <a:ext cx="10515600" cy="2076402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Title: Blood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3100" dirty="0"/>
              <a:t>Watch this 3 minute video clip</a:t>
            </a:r>
            <a:r>
              <a:rPr lang="en-GB" sz="3100" b="1" dirty="0"/>
              <a:t>. They’ll be some questions and tasks to complete afterwards. You might want to make some notes as you go along, if you can multi-task </a:t>
            </a:r>
            <a:r>
              <a:rPr lang="en-GB" sz="3100" b="1" dirty="0">
                <a:sym typeface="Wingdings" panose="05000000000000000000" pitchFamily="2" charset="2"/>
              </a:rPr>
              <a:t></a:t>
            </a:r>
            <a:r>
              <a:rPr lang="en-GB" sz="3100" b="1" dirty="0"/>
              <a:t/>
            </a:r>
            <a:br>
              <a:rPr lang="en-GB" sz="3100" b="1" dirty="0"/>
            </a:br>
            <a:r>
              <a:rPr lang="en-GB" sz="3200" dirty="0">
                <a:hlinkClick r:id="rId2"/>
              </a:rPr>
              <a:t>https://www.youtube.com/watch?v=qrE6Y0Se8bw</a:t>
            </a:r>
            <a:endParaRPr lang="en-GB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7389"/>
            <a:ext cx="10515600" cy="326957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7170" name="Picture 2" descr="Low levels of lymphocyte blood cells may be an early warning for ...">
            <a:extLst>
              <a:ext uri="{FF2B5EF4-FFF2-40B4-BE49-F238E27FC236}">
                <a16:creationId xmlns:a16="http://schemas.microsoft.com/office/drawing/2014/main" id="{032DA5DC-E28F-4FF2-8A40-61239A422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56" y="3429000"/>
            <a:ext cx="3976687" cy="298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5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Copy and answer </a:t>
            </a:r>
            <a:r>
              <a:rPr lang="en-GB" dirty="0">
                <a:sym typeface="Wingdings" panose="05000000000000000000" pitchFamily="2" charset="2"/>
              </a:rPr>
              <a:t>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3CC33"/>
                </a:solidFill>
              </a:rPr>
              <a:t>EASY</a:t>
            </a:r>
          </a:p>
          <a:p>
            <a:pPr marL="514350" indent="-514350">
              <a:buAutoNum type="arabicParenR"/>
            </a:pPr>
            <a:r>
              <a:rPr lang="en-GB" dirty="0"/>
              <a:t>What is the single largest component of blood?</a:t>
            </a:r>
          </a:p>
          <a:p>
            <a:pPr marL="514350" indent="-514350">
              <a:buAutoNum type="arabicParenR"/>
            </a:pPr>
            <a:r>
              <a:rPr lang="en-GB" dirty="0"/>
              <a:t>Where are red blood cells made?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MEDIUM</a:t>
            </a:r>
          </a:p>
          <a:p>
            <a:pPr marL="0" indent="0">
              <a:buNone/>
            </a:pPr>
            <a:r>
              <a:rPr lang="en-GB" dirty="0"/>
              <a:t>3) What are the 4 components of the blood?</a:t>
            </a:r>
          </a:p>
          <a:p>
            <a:pPr marL="0" indent="0">
              <a:buNone/>
            </a:pPr>
            <a:r>
              <a:rPr lang="en-GB" dirty="0"/>
              <a:t>4) What protein do red blood cells contain and what is the role of this protein?</a:t>
            </a:r>
          </a:p>
          <a:p>
            <a:pPr marL="0" indent="0">
              <a:buNone/>
            </a:pPr>
            <a:r>
              <a:rPr lang="en-GB" dirty="0"/>
              <a:t>5) What is the job of a) white blood cells? b) platelets?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HARDER</a:t>
            </a:r>
          </a:p>
          <a:p>
            <a:pPr marL="0" indent="0">
              <a:buNone/>
            </a:pPr>
            <a:r>
              <a:rPr lang="en-GB" dirty="0"/>
              <a:t>5) Why is oxygen needed by the cells of the body?</a:t>
            </a:r>
          </a:p>
          <a:p>
            <a:pPr marL="0" indent="0">
              <a:buNone/>
            </a:pPr>
            <a:r>
              <a:rPr lang="en-GB" dirty="0"/>
              <a:t>6) How are red blood cells adapted to their job?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24" y="636830"/>
            <a:ext cx="3293759" cy="120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77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A40D67D0BD6D4DBD9864AA943389F7" ma:contentTypeVersion="11" ma:contentTypeDescription="Create a new document." ma:contentTypeScope="" ma:versionID="36943829234b3b4c5d2b7eca84a56ad0">
  <xsd:schema xmlns:xsd="http://www.w3.org/2001/XMLSchema" xmlns:xs="http://www.w3.org/2001/XMLSchema" xmlns:p="http://schemas.microsoft.com/office/2006/metadata/properties" xmlns:ns3="0bba79da-5d59-4fe9-b468-c5cb753ea21c" xmlns:ns4="0e3fadd5-7b37-4652-85cf-a84ad649fc32" targetNamespace="http://schemas.microsoft.com/office/2006/metadata/properties" ma:root="true" ma:fieldsID="d4adca4019ba5ce1d9440dd25863ef36" ns3:_="" ns4:_="">
    <xsd:import namespace="0bba79da-5d59-4fe9-b468-c5cb753ea21c"/>
    <xsd:import namespace="0e3fadd5-7b37-4652-85cf-a84ad649fc3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a79da-5d59-4fe9-b468-c5cb753ea2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fadd5-7b37-4652-85cf-a84ad649fc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BC23D0-AF84-4988-B477-B6AC624538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D627E7-B0AE-4CCB-8592-7398346D5ACB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0e3fadd5-7b37-4652-85cf-a84ad649fc32"/>
    <ds:schemaRef ds:uri="0bba79da-5d59-4fe9-b468-c5cb753ea21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D79D593-EBEF-42AA-B328-FF46B51DF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ba79da-5d59-4fe9-b468-c5cb753ea21c"/>
    <ds:schemaRef ds:uri="0e3fadd5-7b37-4652-85cf-a84ad649fc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942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‘Click and Teach’ GCSE BIOLOGY</vt:lpstr>
      <vt:lpstr>Aims of the lesson</vt:lpstr>
      <vt:lpstr>Title: The Heart</vt:lpstr>
      <vt:lpstr>Answers:</vt:lpstr>
      <vt:lpstr>Title: The heart Watch this 3 minute clip. They’ll be some simple questions to answer afterwards. Feel free to make some notes as you watch </vt:lpstr>
      <vt:lpstr>Copy and answer  Questions:</vt:lpstr>
      <vt:lpstr>Answers :</vt:lpstr>
      <vt:lpstr>Title: Blood Watch this 3 minute video clip. They’ll be some questions and tasks to complete afterwards. You might want to make some notes as you go along, if you can multi-task  https://www.youtube.com/watch?v=qrE6Y0Se8bw</vt:lpstr>
      <vt:lpstr>Copy and answer  Questions:</vt:lpstr>
      <vt:lpstr>Answers :</vt:lpstr>
      <vt:lpstr>Aims of the lesson – how did we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‘Click and Teach’ GCSE PHYSICS</dc:title>
  <dc:creator>Patrick Phillips</dc:creator>
  <cp:lastModifiedBy>Patrick Phillips</cp:lastModifiedBy>
  <cp:revision>41</cp:revision>
  <dcterms:created xsi:type="dcterms:W3CDTF">2020-05-14T08:33:01Z</dcterms:created>
  <dcterms:modified xsi:type="dcterms:W3CDTF">2020-06-25T10:21:46Z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0x010100E6A40D67D0BD6D4DBD9864AA943389F7</vt:lpwstr>
  </property>
</Properties>
</file>