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6" r:id="rId3"/>
    <p:sldId id="257" r:id="rId4"/>
    <p:sldId id="267" r:id="rId5"/>
    <p:sldId id="259" r:id="rId6"/>
    <p:sldId id="268" r:id="rId7"/>
    <p:sldId id="260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292" r:id="rId30"/>
    <p:sldId id="290" r:id="rId31"/>
    <p:sldId id="293" r:id="rId32"/>
    <p:sldId id="289" r:id="rId33"/>
    <p:sldId id="258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796C-7F94-5D4E-BDA5-33F17A7B1E3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36E5-7EE8-AB47-8628-C4789544B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9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9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4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1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DE38-276E-B74F-B63A-AB8CEBBC59E4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7565-A828-1246-84C3-429C7BFA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/>
                <a:cs typeface="Comic Sans MS"/>
              </a:rPr>
              <a:t>P2 Forces 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Speed to Momentum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7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Change in </a:t>
            </a:r>
            <a:r>
              <a:rPr lang="en-US" dirty="0" smtClean="0">
                <a:latin typeface="Comic Sans MS"/>
                <a:cs typeface="Comic Sans MS"/>
              </a:rPr>
              <a:t>velocity </a:t>
            </a:r>
            <a:r>
              <a:rPr lang="en-US" dirty="0">
                <a:latin typeface="Comic Sans MS"/>
                <a:cs typeface="Comic Sans MS"/>
              </a:rPr>
              <a:t>= Time x acceleration  </a:t>
            </a:r>
          </a:p>
          <a:p>
            <a:r>
              <a:rPr lang="en-US" dirty="0">
                <a:latin typeface="Comic Sans MS"/>
                <a:cs typeface="Comic Sans MS"/>
              </a:rPr>
              <a:t> 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Acceleration </a:t>
            </a:r>
            <a:r>
              <a:rPr lang="en-US" dirty="0">
                <a:latin typeface="Comic Sans MS"/>
                <a:cs typeface="Comic Sans MS"/>
              </a:rPr>
              <a:t>- Change in </a:t>
            </a:r>
            <a:r>
              <a:rPr lang="en-US" dirty="0" smtClean="0">
                <a:latin typeface="Comic Sans MS"/>
                <a:cs typeface="Comic Sans MS"/>
              </a:rPr>
              <a:t>velocity 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                            </a:t>
            </a:r>
            <a:r>
              <a:rPr lang="en-US" dirty="0" smtClean="0">
                <a:latin typeface="Comic Sans MS"/>
                <a:cs typeface="Comic Sans MS"/>
              </a:rPr>
              <a:t>Time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Time = Change in </a:t>
            </a:r>
            <a:r>
              <a:rPr lang="en-US" dirty="0" smtClean="0">
                <a:latin typeface="Comic Sans MS"/>
                <a:cs typeface="Comic Sans MS"/>
              </a:rPr>
              <a:t>velocity </a:t>
            </a:r>
            <a:endParaRPr lang="en-US" dirty="0">
              <a:latin typeface="Comic Sans MS"/>
              <a:cs typeface="Comic Sans MS"/>
            </a:endParaRPr>
          </a:p>
          <a:p>
            <a:r>
              <a:rPr lang="sv-SE" dirty="0">
                <a:latin typeface="Comic Sans MS"/>
                <a:cs typeface="Comic Sans MS"/>
              </a:rPr>
              <a:t>               Acceleration 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87750" y="3386667"/>
            <a:ext cx="35136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17750" y="5190369"/>
            <a:ext cx="34713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42" b="542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4709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2854" b="50808"/>
          <a:stretch/>
        </p:blipFill>
        <p:spPr bwMode="auto">
          <a:xfrm>
            <a:off x="457200" y="1417639"/>
            <a:ext cx="8229600" cy="2392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12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784" b="-8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200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5627" b="36753"/>
          <a:stretch/>
        </p:blipFill>
        <p:spPr bwMode="auto">
          <a:xfrm>
            <a:off x="457200" y="1600201"/>
            <a:ext cx="8229600" cy="3135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1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390" b="-9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78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5627" b="35651"/>
          <a:stretch/>
        </p:blipFill>
        <p:spPr bwMode="auto">
          <a:xfrm>
            <a:off x="457200" y="1600200"/>
            <a:ext cx="8229600" cy="3207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7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190" b="-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71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5627" b="35375"/>
          <a:stretch/>
        </p:blipFill>
        <p:spPr bwMode="auto">
          <a:xfrm>
            <a:off x="457200" y="1600201"/>
            <a:ext cx="8229600" cy="322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51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486" b="-8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93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Housekeeping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 descr="hk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r="-559"/>
          <a:stretch/>
        </p:blipFill>
        <p:spPr>
          <a:xfrm>
            <a:off x="457201" y="1600200"/>
            <a:ext cx="33528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307417" y="1600200"/>
            <a:ext cx="44979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1.We need to ensure that everyone remains safe, so: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2. </a:t>
            </a:r>
            <a:r>
              <a:rPr lang="en-US" sz="2400" dirty="0">
                <a:latin typeface="Comic Sans MS"/>
                <a:cs typeface="Comic Sans MS"/>
              </a:rPr>
              <a:t>M</a:t>
            </a:r>
            <a:r>
              <a:rPr lang="en-US" sz="2400" dirty="0" smtClean="0">
                <a:latin typeface="Comic Sans MS"/>
                <a:cs typeface="Comic Sans MS"/>
              </a:rPr>
              <a:t>aintain social distancing at all times.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2. Do not share your equipment.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3. Do not leave your seat.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4. Keep your own work at the end of the lesson.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5627" b="37029"/>
          <a:stretch/>
        </p:blipFill>
        <p:spPr bwMode="auto">
          <a:xfrm>
            <a:off x="457200" y="1600200"/>
            <a:ext cx="8229600" cy="3116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8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753" b="-7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06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Practice Time </a:t>
            </a:r>
            <a:r>
              <a:rPr lang="mr-IN" dirty="0" smtClean="0">
                <a:latin typeface="Comic Sans MS"/>
                <a:cs typeface="Comic Sans MS"/>
              </a:rPr>
              <a:t>–</a:t>
            </a:r>
            <a:r>
              <a:rPr lang="en-US" dirty="0" smtClean="0">
                <a:latin typeface="Comic Sans MS"/>
                <a:cs typeface="Comic Sans MS"/>
              </a:rPr>
              <a:t> 10 minutes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4505"/>
          </a:xfrm>
        </p:spPr>
        <p:txBody>
          <a:bodyPr>
            <a:noAutofit/>
          </a:bodyPr>
          <a:lstStyle/>
          <a:p>
            <a:pPr lvl="0"/>
            <a:r>
              <a:rPr lang="en-GB" sz="2000" dirty="0">
                <a:latin typeface="Comic Sans MS"/>
                <a:cs typeface="Comic Sans MS"/>
              </a:rPr>
              <a:t>Change in speed = 14 m/s; time taken = 2 seconds. Calculate the acceleration.</a:t>
            </a:r>
          </a:p>
          <a:p>
            <a:r>
              <a:rPr lang="en-GB" sz="2000" dirty="0">
                <a:latin typeface="Comic Sans MS"/>
                <a:cs typeface="Comic Sans MS"/>
              </a:rPr>
              <a:t> </a:t>
            </a:r>
          </a:p>
          <a:p>
            <a:pPr lvl="0"/>
            <a:r>
              <a:rPr lang="en-GB" sz="2000" dirty="0">
                <a:latin typeface="Comic Sans MS"/>
                <a:cs typeface="Comic Sans MS"/>
              </a:rPr>
              <a:t>A car accelerates from rest (zero speed) up to a speed of 30 m/s in 12 seconds. Calculate the acceleration.</a:t>
            </a:r>
          </a:p>
          <a:p>
            <a:r>
              <a:rPr lang="en-GB" sz="2000" dirty="0">
                <a:latin typeface="Comic Sans MS"/>
                <a:cs typeface="Comic Sans MS"/>
              </a:rPr>
              <a:t> </a:t>
            </a:r>
          </a:p>
          <a:p>
            <a:pPr lvl="0"/>
            <a:r>
              <a:rPr lang="en-GB" sz="2000" dirty="0">
                <a:latin typeface="Comic Sans MS"/>
                <a:cs typeface="Comic Sans MS"/>
              </a:rPr>
              <a:t>A cyclist in the Tour de France accelerates down a hill from 22 m/s to a speed of 37 m/s. This acceleration takes him 2 seconds. Calculate the acceleration.</a:t>
            </a:r>
          </a:p>
          <a:p>
            <a:r>
              <a:rPr lang="en-GB" sz="2000" dirty="0">
                <a:latin typeface="Comic Sans MS"/>
                <a:cs typeface="Comic Sans MS"/>
              </a:rPr>
              <a:t> </a:t>
            </a:r>
          </a:p>
          <a:p>
            <a:r>
              <a:rPr lang="en-GB" sz="2000" dirty="0">
                <a:latin typeface="Comic Sans MS"/>
                <a:cs typeface="Comic Sans MS"/>
              </a:rPr>
              <a:t>A rocket launching in the Ukraine accelerates upwards from rest to a speed of 12 km/s in 8 seconds. Calculate the acceleration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5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14 / 2 = 7m/s</a:t>
            </a:r>
            <a:r>
              <a:rPr lang="en-US" b="1" baseline="30000" dirty="0"/>
              <a:t>2</a:t>
            </a:r>
          </a:p>
          <a:p>
            <a:r>
              <a:rPr lang="en-US" b="1" dirty="0"/>
              <a:t> 30 / 12 = 2.5m/s</a:t>
            </a:r>
            <a:r>
              <a:rPr lang="en-US" b="1" baseline="30000" dirty="0"/>
              <a:t>2</a:t>
            </a:r>
          </a:p>
          <a:p>
            <a:r>
              <a:rPr lang="en-US" b="1" dirty="0"/>
              <a:t> (37-22) / 2 = 7.5m/s</a:t>
            </a:r>
            <a:r>
              <a:rPr lang="en-US" b="1" baseline="30000" dirty="0"/>
              <a:t>2</a:t>
            </a:r>
          </a:p>
          <a:p>
            <a:r>
              <a:rPr lang="en-US" b="1" dirty="0"/>
              <a:t> 12 / 8 = 1.5km/s</a:t>
            </a:r>
            <a:r>
              <a:rPr lang="en-US" b="1" baseline="30000" dirty="0"/>
              <a:t>2</a:t>
            </a:r>
          </a:p>
          <a:p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207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50800"/>
                <a:solidFill>
                  <a:srgbClr val="00062B"/>
                </a:solidFill>
                <a:effectLst/>
                <a:latin typeface="Comic Sans MS"/>
                <a:ea typeface="+mj-ea"/>
                <a:cs typeface="Comic Sans MS"/>
              </a:rPr>
              <a:t>Motion Graphs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t="17513" r="20120" b="37196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ea typeface="+mj-e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5" t="17731" r="29149" b="37978"/>
          <a:stretch>
            <a:fillRect/>
          </a:stretch>
        </p:blipFill>
        <p:spPr bwMode="auto">
          <a:xfrm>
            <a:off x="0" y="277813"/>
            <a:ext cx="9144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ea typeface="+mj-ea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6536" r="20668" b="29318"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ea typeface="+mj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ea typeface="+mn-ea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16536" r="31735" b="30318"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1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2422" r="32208" b="66486"/>
          <a:stretch>
            <a:fillRect/>
          </a:stretch>
        </p:blipFill>
        <p:spPr bwMode="auto">
          <a:xfrm>
            <a:off x="250825" y="4508500"/>
            <a:ext cx="846931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3" t="19313" r="6197" b="42297"/>
          <a:stretch>
            <a:fillRect/>
          </a:stretch>
        </p:blipFill>
        <p:spPr bwMode="auto">
          <a:xfrm>
            <a:off x="250825" y="0"/>
            <a:ext cx="8401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1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3" t="19313" r="6197" b="42297"/>
          <a:stretch>
            <a:fillRect/>
          </a:stretch>
        </p:blipFill>
        <p:spPr bwMode="auto">
          <a:xfrm>
            <a:off x="250825" y="0"/>
            <a:ext cx="840105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t="33093" r="31654" b="37375"/>
          <a:stretch>
            <a:fillRect/>
          </a:stretch>
        </p:blipFill>
        <p:spPr bwMode="auto">
          <a:xfrm>
            <a:off x="250825" y="4149725"/>
            <a:ext cx="84010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6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P2.1 Motion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Learning Objectives: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Calculate the speed and acceleration of an object.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Understand how to investigate speed.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Describe a journey using a motion graph.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 t="13361" r="23164" b="32545"/>
          <a:stretch>
            <a:fillRect/>
          </a:stretch>
        </p:blipFill>
        <p:spPr>
          <a:xfrm>
            <a:off x="1042988" y="260350"/>
            <a:ext cx="6842125" cy="5408613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 t="13361" r="23164" b="32545"/>
          <a:stretch>
            <a:fillRect/>
          </a:stretch>
        </p:blipFill>
        <p:spPr>
          <a:xfrm>
            <a:off x="395288" y="0"/>
            <a:ext cx="6840537" cy="5408613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6588125" y="3860800"/>
            <a:ext cx="2160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buFontTx/>
              <a:buAutoNum type="alphaLcPeriod"/>
            </a:pPr>
            <a:r>
              <a:rPr lang="en-GB" sz="2800" b="1">
                <a:solidFill>
                  <a:srgbClr val="FF0000"/>
                </a:solidFill>
              </a:rPr>
              <a:t>3m/s</a:t>
            </a:r>
            <a:r>
              <a:rPr lang="en-GB" sz="2800" b="1" baseline="30000">
                <a:solidFill>
                  <a:srgbClr val="FF0000"/>
                </a:solidFill>
              </a:rPr>
              <a:t>2</a:t>
            </a:r>
          </a:p>
          <a:p>
            <a:pPr marL="342900" indent="-342900">
              <a:buFontTx/>
              <a:buAutoNum type="alphaLcPeriod"/>
            </a:pPr>
            <a:r>
              <a:rPr lang="en-GB" sz="2800" b="1">
                <a:solidFill>
                  <a:srgbClr val="FF0000"/>
                </a:solidFill>
              </a:rPr>
              <a:t>2400m</a:t>
            </a:r>
          </a:p>
        </p:txBody>
      </p:sp>
    </p:spTree>
    <p:extLst>
      <p:ext uri="{BB962C8B-B14F-4D97-AF65-F5344CB8AC3E}">
        <p14:creationId xmlns:p14="http://schemas.microsoft.com/office/powerpoint/2010/main" val="6458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©</a:t>
            </a:r>
          </a:p>
          <a:p>
            <a:r>
              <a:rPr lang="en-US"/>
              <a:t>John Parkinson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/>
          </a:p>
          <a:p>
            <a:fld id="{FF379524-850E-6245-A41C-B014326B1E3E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28575" y="560388"/>
            <a:ext cx="5228590" cy="2228851"/>
            <a:chOff x="360" y="113"/>
            <a:chExt cx="2864" cy="1404"/>
          </a:xfrm>
        </p:grpSpPr>
        <p:sp>
          <p:nvSpPr>
            <p:cNvPr id="32795" name="Line 3"/>
            <p:cNvSpPr>
              <a:spLocks noChangeShapeType="1"/>
            </p:cNvSpPr>
            <p:nvPr/>
          </p:nvSpPr>
          <p:spPr bwMode="auto">
            <a:xfrm flipV="1">
              <a:off x="768" y="240"/>
              <a:ext cx="0" cy="12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96" name="Text Box 4"/>
            <p:cNvSpPr txBox="1">
              <a:spLocks noChangeArrowheads="1"/>
            </p:cNvSpPr>
            <p:nvPr/>
          </p:nvSpPr>
          <p:spPr bwMode="auto">
            <a:xfrm>
              <a:off x="360" y="113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200" b="1" dirty="0">
                  <a:solidFill>
                    <a:srgbClr val="FF3300"/>
                  </a:solidFill>
                </a:rPr>
                <a:t>Velocity – v/ms</a:t>
              </a:r>
              <a:r>
                <a:rPr lang="en-GB" sz="1200" b="1" baseline="30000" dirty="0">
                  <a:solidFill>
                    <a:srgbClr val="FF3300"/>
                  </a:solidFill>
                </a:rPr>
                <a:t>-1</a:t>
              </a:r>
              <a:endParaRPr lang="en-GB" sz="1200" b="1" dirty="0">
                <a:solidFill>
                  <a:srgbClr val="FF3300"/>
                </a:solidFill>
              </a:endParaRPr>
            </a:p>
          </p:txBody>
        </p:sp>
        <p:sp>
          <p:nvSpPr>
            <p:cNvPr id="32797" name="Line 5"/>
            <p:cNvSpPr>
              <a:spLocks noChangeShapeType="1"/>
            </p:cNvSpPr>
            <p:nvPr/>
          </p:nvSpPr>
          <p:spPr bwMode="auto">
            <a:xfrm>
              <a:off x="480" y="1296"/>
              <a:ext cx="177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98" name="Text Box 6"/>
            <p:cNvSpPr txBox="1">
              <a:spLocks noChangeArrowheads="1"/>
            </p:cNvSpPr>
            <p:nvPr/>
          </p:nvSpPr>
          <p:spPr bwMode="auto">
            <a:xfrm>
              <a:off x="1544" y="134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200" b="1" dirty="0">
                  <a:solidFill>
                    <a:srgbClr val="FF3300"/>
                  </a:solidFill>
                </a:rPr>
                <a:t>                           Time – t/s</a:t>
              </a:r>
            </a:p>
          </p:txBody>
        </p:sp>
      </p:grp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685800" y="1524000"/>
            <a:ext cx="2209800" cy="914400"/>
            <a:chOff x="432" y="960"/>
            <a:chExt cx="1392" cy="576"/>
          </a:xfrm>
        </p:grpSpPr>
        <p:sp>
          <p:nvSpPr>
            <p:cNvPr id="32792" name="Line 7"/>
            <p:cNvSpPr>
              <a:spLocks noChangeShapeType="1"/>
            </p:cNvSpPr>
            <p:nvPr/>
          </p:nvSpPr>
          <p:spPr bwMode="auto">
            <a:xfrm flipV="1">
              <a:off x="432" y="960"/>
              <a:ext cx="336" cy="57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93" name="Line 8"/>
            <p:cNvSpPr>
              <a:spLocks noChangeShapeType="1"/>
            </p:cNvSpPr>
            <p:nvPr/>
          </p:nvSpPr>
          <p:spPr bwMode="auto">
            <a:xfrm>
              <a:off x="768" y="960"/>
              <a:ext cx="48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94" name="Line 9"/>
            <p:cNvSpPr>
              <a:spLocks noChangeShapeType="1"/>
            </p:cNvSpPr>
            <p:nvPr/>
          </p:nvSpPr>
          <p:spPr bwMode="auto">
            <a:xfrm>
              <a:off x="1248" y="960"/>
              <a:ext cx="576" cy="57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152400" y="1371600"/>
            <a:ext cx="1143000" cy="304800"/>
            <a:chOff x="96" y="864"/>
            <a:chExt cx="720" cy="192"/>
          </a:xfrm>
        </p:grpSpPr>
        <p:sp>
          <p:nvSpPr>
            <p:cNvPr id="32790" name="Line 14"/>
            <p:cNvSpPr>
              <a:spLocks noChangeShapeType="1"/>
            </p:cNvSpPr>
            <p:nvPr/>
          </p:nvSpPr>
          <p:spPr bwMode="auto">
            <a:xfrm flipH="1">
              <a:off x="336" y="960"/>
              <a:ext cx="48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91" name="Text Box 15"/>
            <p:cNvSpPr txBox="1">
              <a:spLocks noChangeArrowheads="1"/>
            </p:cNvSpPr>
            <p:nvPr/>
          </p:nvSpPr>
          <p:spPr bwMode="auto">
            <a:xfrm>
              <a:off x="96" y="864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rgbClr val="FF3300"/>
                  </a:solidFill>
                </a:rPr>
                <a:t>30</a:t>
              </a:r>
            </a:p>
          </p:txBody>
        </p:sp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990600" y="1524000"/>
            <a:ext cx="473075" cy="1295400"/>
            <a:chOff x="624" y="960"/>
            <a:chExt cx="298" cy="816"/>
          </a:xfrm>
        </p:grpSpPr>
        <p:sp>
          <p:nvSpPr>
            <p:cNvPr id="32788" name="Line 11"/>
            <p:cNvSpPr>
              <a:spLocks noChangeShapeType="1"/>
            </p:cNvSpPr>
            <p:nvPr/>
          </p:nvSpPr>
          <p:spPr bwMode="auto">
            <a:xfrm>
              <a:off x="768" y="960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89" name="Text Box 17"/>
            <p:cNvSpPr txBox="1">
              <a:spLocks noChangeArrowheads="1"/>
            </p:cNvSpPr>
            <p:nvPr/>
          </p:nvSpPr>
          <p:spPr bwMode="auto">
            <a:xfrm>
              <a:off x="624" y="1584"/>
              <a:ext cx="2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rgbClr val="FF3300"/>
                  </a:solidFill>
                </a:rPr>
                <a:t>20</a:t>
              </a:r>
            </a:p>
          </p:txBody>
        </p:sp>
      </p:grp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1752600" y="1524000"/>
            <a:ext cx="473075" cy="1295400"/>
            <a:chOff x="624" y="960"/>
            <a:chExt cx="298" cy="816"/>
          </a:xfrm>
        </p:grpSpPr>
        <p:sp>
          <p:nvSpPr>
            <p:cNvPr id="32786" name="Line 20"/>
            <p:cNvSpPr>
              <a:spLocks noChangeShapeType="1"/>
            </p:cNvSpPr>
            <p:nvPr/>
          </p:nvSpPr>
          <p:spPr bwMode="auto">
            <a:xfrm>
              <a:off x="768" y="960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87" name="Text Box 21"/>
            <p:cNvSpPr txBox="1">
              <a:spLocks noChangeArrowheads="1"/>
            </p:cNvSpPr>
            <p:nvPr/>
          </p:nvSpPr>
          <p:spPr bwMode="auto">
            <a:xfrm>
              <a:off x="624" y="1584"/>
              <a:ext cx="2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rgbClr val="FF3300"/>
                  </a:solidFill>
                </a:rPr>
                <a:t>50</a:t>
              </a:r>
            </a:p>
          </p:txBody>
        </p:sp>
      </p:grp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2743200" y="2209800"/>
            <a:ext cx="381000" cy="609600"/>
            <a:chOff x="1728" y="1392"/>
            <a:chExt cx="240" cy="384"/>
          </a:xfrm>
        </p:grpSpPr>
        <p:sp>
          <p:nvSpPr>
            <p:cNvPr id="32784" name="Line 13"/>
            <p:cNvSpPr>
              <a:spLocks noChangeShapeType="1"/>
            </p:cNvSpPr>
            <p:nvPr/>
          </p:nvSpPr>
          <p:spPr bwMode="auto">
            <a:xfrm>
              <a:off x="1824" y="1392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85" name="Text Box 22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rgbClr val="FF3300"/>
                  </a:solidFill>
                </a:rPr>
                <a:t>80</a:t>
              </a:r>
            </a:p>
          </p:txBody>
        </p:sp>
      </p:grpSp>
      <p:sp>
        <p:nvSpPr>
          <p:cNvPr id="32778" name="Text Box 24"/>
          <p:cNvSpPr txBox="1">
            <a:spLocks noChangeArrowheads="1"/>
          </p:cNvSpPr>
          <p:nvPr/>
        </p:nvSpPr>
        <p:spPr bwMode="auto">
          <a:xfrm>
            <a:off x="2133600" y="0"/>
            <a:ext cx="2286000" cy="5191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QUESTION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648200" y="152400"/>
            <a:ext cx="42672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graph represents the motion of a tube train between two stations</a:t>
            </a:r>
          </a:p>
          <a:p>
            <a:pPr>
              <a:spcBef>
                <a:spcPct val="50000"/>
              </a:spcBef>
              <a:defRPr/>
            </a:pPr>
            <a:r>
              <a:rPr lang="en-GB" alt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Find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alt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acceleration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alt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maximum velocity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altLang="en-US" sz="1800" b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deceleration</a:t>
            </a:r>
            <a:endParaRPr lang="en-GB" altLang="en-US" sz="1800" b="1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alt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distance travelled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09600" y="34290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</a:rPr>
              <a:t>1.   The acceleration = the initial gradient = 30÷20 = </a:t>
            </a:r>
            <a:r>
              <a:rPr lang="en-GB" sz="2000" b="1">
                <a:solidFill>
                  <a:srgbClr val="FF3300"/>
                </a:solidFill>
              </a:rPr>
              <a:t>1.5 m s</a:t>
            </a:r>
            <a:r>
              <a:rPr lang="en-GB" sz="2000" b="1" baseline="30000">
                <a:solidFill>
                  <a:srgbClr val="FF3300"/>
                </a:solidFill>
              </a:rPr>
              <a:t>-2</a:t>
            </a:r>
            <a:endParaRPr lang="en-GB" sz="2000" b="1">
              <a:solidFill>
                <a:srgbClr val="FF3300"/>
              </a:solidFill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9600" y="38862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</a:rPr>
              <a:t>2.   The maximum velocity is read from the graph = </a:t>
            </a:r>
            <a:r>
              <a:rPr lang="en-GB" sz="2000" b="1">
                <a:solidFill>
                  <a:srgbClr val="FF3300"/>
                </a:solidFill>
              </a:rPr>
              <a:t>30 m s</a:t>
            </a:r>
            <a:r>
              <a:rPr lang="en-GB" sz="2000" b="1" baseline="30000">
                <a:solidFill>
                  <a:srgbClr val="FF3300"/>
                </a:solidFill>
              </a:rPr>
              <a:t>-1</a:t>
            </a:r>
            <a:endParaRPr lang="en-GB" sz="2000" b="1">
              <a:solidFill>
                <a:srgbClr val="FF3300"/>
              </a:solidFill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09600" y="4419600"/>
            <a:ext cx="821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</a:rPr>
              <a:t>3.   The </a:t>
            </a:r>
            <a:r>
              <a:rPr lang="en-GB" sz="2000" b="1" dirty="0" smtClean="0">
                <a:solidFill>
                  <a:schemeClr val="accent2"/>
                </a:solidFill>
              </a:rPr>
              <a:t>deceleration </a:t>
            </a:r>
            <a:r>
              <a:rPr lang="en-GB" sz="2000" b="1" dirty="0">
                <a:solidFill>
                  <a:schemeClr val="accent2"/>
                </a:solidFill>
              </a:rPr>
              <a:t>= the final gradient = -30 ÷ [80-50] = </a:t>
            </a:r>
            <a:r>
              <a:rPr lang="en-GB" sz="2000" b="1" dirty="0">
                <a:solidFill>
                  <a:srgbClr val="FF3300"/>
                </a:solidFill>
              </a:rPr>
              <a:t>-1.0 m s</a:t>
            </a:r>
            <a:r>
              <a:rPr lang="en-GB" sz="2000" b="1" baseline="30000" dirty="0">
                <a:solidFill>
                  <a:srgbClr val="FF3300"/>
                </a:solidFill>
              </a:rPr>
              <a:t>-2</a:t>
            </a:r>
            <a:endParaRPr lang="en-GB" sz="2000" b="1" dirty="0">
              <a:solidFill>
                <a:srgbClr val="FF3300"/>
              </a:solidFill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09600" y="4953000"/>
            <a:ext cx="7924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828800" indent="-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6000" indent="-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43200" indent="-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200400" indent="-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57600" indent="-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14800" indent="-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4"/>
            </a:pPr>
            <a:r>
              <a:rPr lang="en-GB" sz="2000" b="1">
                <a:solidFill>
                  <a:schemeClr val="accent2"/>
                </a:solidFill>
              </a:rPr>
              <a:t>The distance travelled = the area under the graph</a:t>
            </a:r>
          </a:p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</a:rPr>
              <a:t>	=½ x 20 x 30   +   30 x 30   +   ½ x 30 x 30  =  </a:t>
            </a:r>
            <a:r>
              <a:rPr lang="en-GB" sz="2000" b="1">
                <a:solidFill>
                  <a:srgbClr val="FF3300"/>
                </a:solidFill>
              </a:rPr>
              <a:t>1650 m</a:t>
            </a:r>
          </a:p>
        </p:txBody>
      </p:sp>
    </p:spTree>
    <p:extLst>
      <p:ext uri="{BB962C8B-B14F-4D97-AF65-F5344CB8AC3E}">
        <p14:creationId xmlns:p14="http://schemas.microsoft.com/office/powerpoint/2010/main" val="1081021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 autoUpdateAnimBg="0"/>
      <p:bldP spid="9242" grpId="0" autoUpdateAnimBg="0"/>
      <p:bldP spid="9244" grpId="0" autoUpdateAnimBg="0"/>
      <p:bldP spid="9245" grpId="0" autoUpdateAnimBg="0"/>
      <p:bldP spid="924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P2.2 Newton’s Laws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 descr="ff4fac29cc8229d10eac38edb8c4908b--force-and-motion-stem-challen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r="-383"/>
          <a:stretch/>
        </p:blipFill>
        <p:spPr>
          <a:xfrm>
            <a:off x="290286" y="1417638"/>
            <a:ext cx="2866571" cy="5186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0833" y="1417638"/>
            <a:ext cx="56197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Learning Objectives: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Define Newton’s 1</a:t>
            </a:r>
            <a:r>
              <a:rPr lang="en-US" sz="2800" baseline="30000" dirty="0" smtClean="0">
                <a:latin typeface="Comic Sans MS"/>
                <a:cs typeface="Comic Sans MS"/>
              </a:rPr>
              <a:t>st</a:t>
            </a:r>
            <a:r>
              <a:rPr lang="en-US" sz="2800" dirty="0" smtClean="0">
                <a:latin typeface="Comic Sans MS"/>
                <a:cs typeface="Comic Sans MS"/>
              </a:rPr>
              <a:t>, 2</a:t>
            </a:r>
            <a:r>
              <a:rPr lang="en-US" sz="2800" baseline="30000" dirty="0" smtClean="0">
                <a:latin typeface="Comic Sans MS"/>
                <a:cs typeface="Comic Sans MS"/>
              </a:rPr>
              <a:t>nd</a:t>
            </a:r>
            <a:r>
              <a:rPr lang="en-US" sz="2800" dirty="0" smtClean="0">
                <a:latin typeface="Comic Sans MS"/>
                <a:cs typeface="Comic Sans MS"/>
              </a:rPr>
              <a:t> and 3</a:t>
            </a:r>
            <a:r>
              <a:rPr lang="en-US" sz="2800" baseline="30000" dirty="0" smtClean="0">
                <a:latin typeface="Comic Sans MS"/>
                <a:cs typeface="Comic Sans MS"/>
              </a:rPr>
              <a:t>rd</a:t>
            </a:r>
            <a:r>
              <a:rPr lang="en-US" sz="2800" dirty="0" smtClean="0">
                <a:latin typeface="Comic Sans MS"/>
                <a:cs typeface="Comic Sans MS"/>
              </a:rPr>
              <a:t> Laws.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Use the relevant Equations to calculate  a resultant force.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 Explain how mass and velocity affect momentum.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1463" y="2068513"/>
            <a:ext cx="84010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u="sng" dirty="0">
                <a:latin typeface="Comic Sans MS"/>
                <a:cs typeface="Comic Sans MS"/>
              </a:rPr>
              <a:t>The resultant force </a:t>
            </a:r>
            <a:r>
              <a:rPr lang="en-GB" sz="3200" dirty="0">
                <a:latin typeface="Comic Sans MS"/>
                <a:cs typeface="Comic Sans MS"/>
              </a:rPr>
              <a:t>is the single force that has the same effect as all of the forces acting on an object</a:t>
            </a:r>
            <a:r>
              <a:rPr lang="en-GB" sz="3200" dirty="0" smtClean="0">
                <a:latin typeface="Comic Sans MS"/>
                <a:cs typeface="Comic Sans MS"/>
              </a:rPr>
              <a:t>.</a:t>
            </a:r>
            <a:endParaRPr lang="en-GB" sz="3200" u="sng" dirty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en-GB" sz="3200" u="sng" dirty="0">
                <a:latin typeface="Comic Sans MS"/>
                <a:cs typeface="Comic Sans MS"/>
              </a:rPr>
              <a:t>So in other words </a:t>
            </a:r>
            <a:r>
              <a:rPr lang="en-GB" sz="3200" dirty="0">
                <a:latin typeface="Comic Sans MS"/>
                <a:cs typeface="Comic Sans MS"/>
              </a:rPr>
              <a:t>– the overall force acting on an object that describe the movement of an </a:t>
            </a:r>
            <a:r>
              <a:rPr lang="en-GB" sz="3200" dirty="0" smtClean="0">
                <a:latin typeface="Comic Sans MS"/>
                <a:cs typeface="Comic Sans MS"/>
              </a:rPr>
              <a:t>object.</a:t>
            </a:r>
          </a:p>
          <a:p>
            <a:pPr>
              <a:lnSpc>
                <a:spcPct val="90000"/>
              </a:lnSpc>
            </a:pPr>
            <a:endParaRPr lang="en-GB" sz="3200" dirty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en-GB" sz="3200" dirty="0" smtClean="0">
                <a:latin typeface="Comic Sans MS"/>
                <a:cs typeface="Comic Sans MS"/>
              </a:rPr>
              <a:t>Newton’s First Law – a resultant force is needed to make something start moving, speed up or slow down.</a:t>
            </a:r>
            <a:endParaRPr lang="en-GB" sz="3200" dirty="0">
              <a:latin typeface="Comic Sans MS"/>
              <a:cs typeface="Comic Sans MS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147638"/>
            <a:ext cx="8229600" cy="1285875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u="sng" dirty="0" smtClean="0">
                <a:latin typeface="Comic Sans MS"/>
                <a:ea typeface="+mj-ea"/>
                <a:cs typeface="Comic Sans MS"/>
              </a:rPr>
              <a:t>Think – pair – share </a:t>
            </a:r>
          </a:p>
          <a:p>
            <a:pPr>
              <a:defRPr/>
            </a:pPr>
            <a:r>
              <a:rPr lang="en-GB" sz="3200" u="sng" dirty="0" smtClean="0">
                <a:latin typeface="Comic Sans MS"/>
                <a:ea typeface="+mj-ea"/>
                <a:cs typeface="Comic Sans MS"/>
              </a:rPr>
              <a:t>What is a resultant force</a:t>
            </a:r>
            <a:endParaRPr lang="en-GB" sz="3200" u="sng" dirty="0">
              <a:latin typeface="Comic Sans MS"/>
              <a:ea typeface="+mj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942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Zero resultant force (balanced)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58" t="70636" r="82218" b="10272"/>
          <a:stretch>
            <a:fillRect/>
          </a:stretch>
        </p:blipFill>
        <p:spPr bwMode="auto">
          <a:xfrm>
            <a:off x="611560" y="1124744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05230" y="1338692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/>
                <a:cs typeface="Comic Sans MS"/>
              </a:rPr>
              <a:t>Both forces in opposite direction are equal (in equilibrium)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/>
                <a:cs typeface="Comic Sans MS"/>
              </a:rPr>
              <a:t>The resultant force is zero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/>
                <a:cs typeface="Comic Sans MS"/>
              </a:rPr>
              <a:t>This happens if the object either </a:t>
            </a:r>
          </a:p>
          <a:p>
            <a:pPr marL="342900" indent="-342900">
              <a:buAutoNum type="alphaLcParenR"/>
            </a:pPr>
            <a:r>
              <a:rPr lang="en-GB" dirty="0" smtClean="0">
                <a:latin typeface="Comic Sans MS"/>
                <a:cs typeface="Comic Sans MS"/>
              </a:rPr>
              <a:t>Travels at constant velocity</a:t>
            </a:r>
          </a:p>
          <a:p>
            <a:pPr marL="342900" indent="-342900">
              <a:buAutoNum type="alphaLcParenR"/>
            </a:pPr>
            <a:r>
              <a:rPr lang="en-GB" dirty="0" smtClean="0">
                <a:latin typeface="Comic Sans MS"/>
                <a:cs typeface="Comic Sans MS"/>
              </a:rPr>
              <a:t>Travels not at all (zero velocity)</a:t>
            </a:r>
            <a:endParaRPr lang="en-GB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42900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Resultant force bigger than zero (unbalanced)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82214" t="24360" r="4796" b="44561"/>
          <a:stretch>
            <a:fillRect/>
          </a:stretch>
        </p:blipFill>
        <p:spPr bwMode="auto">
          <a:xfrm>
            <a:off x="0" y="4795934"/>
            <a:ext cx="1979712" cy="206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487555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/>
                <a:cs typeface="Comic Sans MS"/>
              </a:rPr>
              <a:t>The plane accelerates forwards as the engine force is bigger than the </a:t>
            </a:r>
            <a:r>
              <a:rPr lang="en-GB" dirty="0">
                <a:latin typeface="Comic Sans MS"/>
                <a:cs typeface="Comic Sans MS"/>
              </a:rPr>
              <a:t>d</a:t>
            </a:r>
            <a:r>
              <a:rPr lang="en-GB" dirty="0" smtClean="0">
                <a:latin typeface="Comic Sans MS"/>
                <a:cs typeface="Comic Sans MS"/>
              </a:rPr>
              <a:t>rag force</a:t>
            </a:r>
          </a:p>
          <a:p>
            <a:endParaRPr lang="en-GB" dirty="0">
              <a:latin typeface="Comic Sans MS"/>
              <a:cs typeface="Comic Sans MS"/>
            </a:endParaRPr>
          </a:p>
          <a:p>
            <a:endParaRPr lang="en-GB" dirty="0" smtClean="0">
              <a:latin typeface="Comic Sans MS"/>
              <a:cs typeface="Comic Sans MS"/>
            </a:endParaRPr>
          </a:p>
          <a:p>
            <a:r>
              <a:rPr lang="en-GB" dirty="0" smtClean="0">
                <a:latin typeface="Comic Sans MS"/>
                <a:cs typeface="Comic Sans MS"/>
              </a:rPr>
              <a:t>The car slows down (decelerates) as the braking force is bigger than the engine force</a:t>
            </a:r>
            <a:endParaRPr lang="en-GB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35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1354162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omic Sans MS" pitchFamily="66" charset="0"/>
              </a:rPr>
              <a:t>Which direction would movement be in?</a:t>
            </a:r>
            <a:br>
              <a:rPr lang="en-GB" dirty="0" smtClean="0">
                <a:latin typeface="Comic Sans MS" pitchFamily="66" charset="0"/>
              </a:rPr>
            </a:br>
            <a:r>
              <a:rPr lang="en-GB" sz="900" dirty="0" smtClean="0">
                <a:latin typeface="Comic Sans MS" pitchFamily="66" charset="0"/>
              </a:rPr>
              <a:t/>
            </a:r>
            <a:br>
              <a:rPr lang="en-GB" sz="900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What is the resultant force?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3" t="22222" r="32845" b="25000"/>
          <a:stretch/>
        </p:blipFill>
        <p:spPr bwMode="auto">
          <a:xfrm>
            <a:off x="3059832" y="2132856"/>
            <a:ext cx="3570514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95536" y="3788792"/>
            <a:ext cx="288032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0800000">
            <a:off x="6084168" y="3788792"/>
            <a:ext cx="288032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1600" y="400481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50N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400481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1</a:t>
            </a:r>
            <a:r>
              <a:rPr lang="en-GB" sz="3600" dirty="0" smtClean="0">
                <a:latin typeface="Comic Sans MS" pitchFamily="66" charset="0"/>
              </a:rPr>
              <a:t>0N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87450" y="5589588"/>
            <a:ext cx="7129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Resultant force is not zero, 	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89038" y="5949950"/>
            <a:ext cx="7488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b="1"/>
              <a:t>The car slows down (decelerates).</a:t>
            </a:r>
          </a:p>
        </p:txBody>
      </p:sp>
      <p:pic>
        <p:nvPicPr>
          <p:cNvPr id="2" name="Picture 11" descr="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611438"/>
            <a:ext cx="30797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432425" y="1501775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latin typeface="Comic Sans MS" charset="0"/>
              </a:rPr>
              <a:t>Is the car…</a:t>
            </a:r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7939088" y="21717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7939088" y="29591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15"/>
          <p:cNvSpPr>
            <a:spLocks noChangeArrowheads="1"/>
          </p:cNvSpPr>
          <p:nvPr/>
        </p:nvSpPr>
        <p:spPr bwMode="auto">
          <a:xfrm>
            <a:off x="7939088" y="37465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7939088" y="45339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927975" y="4464050"/>
            <a:ext cx="782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6000">
                <a:solidFill>
                  <a:schemeClr val="accent2"/>
                </a:solidFill>
                <a:sym typeface="Wingdings" charset="0"/>
              </a:rPr>
              <a:t></a:t>
            </a:r>
          </a:p>
        </p:txBody>
      </p:sp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5545138" y="2236788"/>
            <a:ext cx="211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A. Stationary</a:t>
            </a:r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5545138" y="2928938"/>
            <a:ext cx="2347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B. Moving with </a:t>
            </a:r>
          </a:p>
          <a:p>
            <a:pPr eaLnBrk="1" hangingPunct="1"/>
            <a:r>
              <a:rPr lang="en-GB">
                <a:latin typeface="Comic Sans MS" charset="0"/>
              </a:rPr>
              <a:t>constant speed</a:t>
            </a:r>
          </a:p>
        </p:txBody>
      </p: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5545138" y="38687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C. Accelerating</a:t>
            </a:r>
          </a:p>
        </p:txBody>
      </p:sp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5545138" y="4637088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D. Decelerating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184400" y="3698875"/>
            <a:ext cx="339725" cy="1036638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Down Arrow 23"/>
          <p:cNvSpPr/>
          <p:nvPr/>
        </p:nvSpPr>
        <p:spPr>
          <a:xfrm rot="10800000">
            <a:off x="2185988" y="1693863"/>
            <a:ext cx="341312" cy="1038225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Down Arrow 24"/>
          <p:cNvSpPr/>
          <p:nvPr/>
        </p:nvSpPr>
        <p:spPr>
          <a:xfrm rot="5400000">
            <a:off x="395287" y="2946401"/>
            <a:ext cx="341313" cy="804862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Down Arrow 25"/>
          <p:cNvSpPr/>
          <p:nvPr/>
        </p:nvSpPr>
        <p:spPr>
          <a:xfrm rot="16200000">
            <a:off x="4135437" y="3111501"/>
            <a:ext cx="341313" cy="423862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400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Situation 1: Resultant Forces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388938" y="0"/>
            <a:ext cx="8229600" cy="454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60000" lnSpcReduction="20000"/>
          </a:bodyPr>
          <a:lstStyle/>
          <a:p>
            <a:pPr algn="ctr" eaLnBrk="0" hangingPunct="0">
              <a:defRPr/>
            </a:pPr>
            <a:r>
              <a:rPr lang="en-GB" sz="4400" u="sng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know how forces affect different objects.</a:t>
            </a:r>
            <a:endParaRPr lang="en-GB" sz="4400" u="sng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6600" y="6273225"/>
            <a:ext cx="54874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Arial" charset="0"/>
              </a:rPr>
              <a:t>I hope you were listening…</a:t>
            </a:r>
          </a:p>
        </p:txBody>
      </p:sp>
    </p:spTree>
    <p:extLst>
      <p:ext uri="{BB962C8B-B14F-4D97-AF65-F5344CB8AC3E}">
        <p14:creationId xmlns:p14="http://schemas.microsoft.com/office/powerpoint/2010/main" val="847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5" descr="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611438"/>
            <a:ext cx="30797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>
                <a:latin typeface="Comic Sans MS" charset="0"/>
              </a:rPr>
              <a:t>Situation 2: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87450" y="5589588"/>
            <a:ext cx="7488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Resultant force = zero (how do you know?) </a:t>
            </a:r>
            <a:r>
              <a:rPr lang="en-GB" sz="1800" b="1"/>
              <a:t>and the car is stationary</a:t>
            </a:r>
            <a:r>
              <a:rPr lang="en-GB" sz="1800"/>
              <a:t>.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905000" y="47244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Weight</a:t>
            </a: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968375" y="1227138"/>
            <a:ext cx="386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Reaction (push back from ground)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5432425" y="1501775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latin typeface="Comic Sans MS" charset="0"/>
              </a:rPr>
              <a:t>Is the car…</a:t>
            </a: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7939088" y="21717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7939088" y="29591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5"/>
          <p:cNvSpPr>
            <a:spLocks noChangeArrowheads="1"/>
          </p:cNvSpPr>
          <p:nvPr/>
        </p:nvSpPr>
        <p:spPr bwMode="auto">
          <a:xfrm>
            <a:off x="7939088" y="37465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7939088" y="45339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927975" y="2076450"/>
            <a:ext cx="782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6000">
                <a:solidFill>
                  <a:schemeClr val="accent2"/>
                </a:solidFill>
                <a:sym typeface="Wingdings" charset="0"/>
              </a:rPr>
              <a:t></a:t>
            </a:r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5545138" y="2236788"/>
            <a:ext cx="211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A. Stationary</a:t>
            </a:r>
          </a:p>
        </p:txBody>
      </p:sp>
      <p:sp>
        <p:nvSpPr>
          <p:cNvPr id="19469" name="Text Box 19"/>
          <p:cNvSpPr txBox="1">
            <a:spLocks noChangeArrowheads="1"/>
          </p:cNvSpPr>
          <p:nvPr/>
        </p:nvSpPr>
        <p:spPr bwMode="auto">
          <a:xfrm>
            <a:off x="5545138" y="2928938"/>
            <a:ext cx="2347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B. Moving with </a:t>
            </a:r>
          </a:p>
          <a:p>
            <a:pPr eaLnBrk="1" hangingPunct="1"/>
            <a:r>
              <a:rPr lang="en-GB">
                <a:latin typeface="Comic Sans MS" charset="0"/>
              </a:rPr>
              <a:t>constant speed</a:t>
            </a:r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5545138" y="38687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C. Accelerating</a:t>
            </a:r>
          </a:p>
        </p:txBody>
      </p: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5545138" y="4637088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D. Decelerating</a:t>
            </a:r>
          </a:p>
        </p:txBody>
      </p:sp>
      <p:sp>
        <p:nvSpPr>
          <p:cNvPr id="19472" name="TextBox 23"/>
          <p:cNvSpPr txBox="1">
            <a:spLocks noChangeArrowheads="1"/>
          </p:cNvSpPr>
          <p:nvPr/>
        </p:nvSpPr>
        <p:spPr bwMode="auto">
          <a:xfrm>
            <a:off x="3998913" y="3167063"/>
            <a:ext cx="114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No Drive </a:t>
            </a:r>
          </a:p>
          <a:p>
            <a:pPr eaLnBrk="1" hangingPunct="1"/>
            <a:r>
              <a:rPr lang="en-GB" sz="1800"/>
              <a:t>Force</a:t>
            </a:r>
          </a:p>
        </p:txBody>
      </p:sp>
      <p:sp>
        <p:nvSpPr>
          <p:cNvPr id="19473" name="TextBox 24"/>
          <p:cNvSpPr txBox="1">
            <a:spLocks noChangeArrowheads="1"/>
          </p:cNvSpPr>
          <p:nvPr/>
        </p:nvSpPr>
        <p:spPr bwMode="auto">
          <a:xfrm>
            <a:off x="14288" y="32512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No Drag </a:t>
            </a:r>
          </a:p>
          <a:p>
            <a:pPr eaLnBrk="1" hangingPunct="1"/>
            <a:r>
              <a:rPr lang="en-GB" sz="1800"/>
              <a:t>Force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2184400" y="3698875"/>
            <a:ext cx="339725" cy="1036638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Down Arrow 27"/>
          <p:cNvSpPr/>
          <p:nvPr/>
        </p:nvSpPr>
        <p:spPr>
          <a:xfrm rot="10800000">
            <a:off x="2185988" y="1693863"/>
            <a:ext cx="341312" cy="1038225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165225" y="6021388"/>
            <a:ext cx="669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b="1"/>
              <a:t>If it was moving there would be a drag force.</a:t>
            </a:r>
          </a:p>
        </p:txBody>
      </p:sp>
      <p:sp>
        <p:nvSpPr>
          <p:cNvPr id="22" name="Title 3"/>
          <p:cNvSpPr txBox="1">
            <a:spLocks/>
          </p:cNvSpPr>
          <p:nvPr/>
        </p:nvSpPr>
        <p:spPr bwMode="auto">
          <a:xfrm>
            <a:off x="388938" y="0"/>
            <a:ext cx="8229600" cy="454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60000" lnSpcReduction="20000"/>
          </a:bodyPr>
          <a:lstStyle/>
          <a:p>
            <a:pPr algn="ctr" eaLnBrk="0" hangingPunct="0">
              <a:defRPr/>
            </a:pPr>
            <a:r>
              <a:rPr lang="en-GB" sz="4400" u="sng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know how forces affect different objects.</a:t>
            </a:r>
            <a:endParaRPr lang="en-GB" sz="4400" u="sng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20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77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87450" y="5589588"/>
            <a:ext cx="7129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Resultant force is NOT zero, 	so…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65225" y="6021388"/>
            <a:ext cx="741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The car </a:t>
            </a:r>
            <a:r>
              <a:rPr lang="en-GB" sz="1800" b="1"/>
              <a:t>accelerates</a:t>
            </a:r>
            <a:r>
              <a:rPr lang="en-GB" sz="1800"/>
              <a:t> in the direction of the resultant force (</a:t>
            </a:r>
            <a:r>
              <a:rPr lang="en-GB" sz="1800" b="1"/>
              <a:t>forwards</a:t>
            </a:r>
            <a:r>
              <a:rPr lang="en-GB" sz="1800"/>
              <a:t>)</a:t>
            </a:r>
          </a:p>
        </p:txBody>
      </p:sp>
      <p:pic>
        <p:nvPicPr>
          <p:cNvPr id="20483" name="Picture 14" descr="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611438"/>
            <a:ext cx="30797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5432425" y="1501775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latin typeface="Comic Sans MS" charset="0"/>
              </a:rPr>
              <a:t>Is the car…</a:t>
            </a:r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7939088" y="21717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7939088" y="29591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7939088" y="37465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7939088" y="45339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927975" y="3713163"/>
            <a:ext cx="782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6000">
                <a:solidFill>
                  <a:schemeClr val="accent2"/>
                </a:solidFill>
                <a:sym typeface="Wingdings" charset="0"/>
              </a:rPr>
              <a:t></a:t>
            </a:r>
          </a:p>
        </p:txBody>
      </p:sp>
      <p:sp>
        <p:nvSpPr>
          <p:cNvPr id="20490" name="Text Box 18"/>
          <p:cNvSpPr txBox="1">
            <a:spLocks noChangeArrowheads="1"/>
          </p:cNvSpPr>
          <p:nvPr/>
        </p:nvSpPr>
        <p:spPr bwMode="auto">
          <a:xfrm>
            <a:off x="5545138" y="2236788"/>
            <a:ext cx="211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A. Stationary</a:t>
            </a:r>
          </a:p>
        </p:txBody>
      </p:sp>
      <p:sp>
        <p:nvSpPr>
          <p:cNvPr id="20491" name="Text Box 19"/>
          <p:cNvSpPr txBox="1">
            <a:spLocks noChangeArrowheads="1"/>
          </p:cNvSpPr>
          <p:nvPr/>
        </p:nvSpPr>
        <p:spPr bwMode="auto">
          <a:xfrm>
            <a:off x="5545138" y="2928938"/>
            <a:ext cx="2347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B. Moving with </a:t>
            </a:r>
          </a:p>
          <a:p>
            <a:pPr eaLnBrk="1" hangingPunct="1"/>
            <a:r>
              <a:rPr lang="en-GB">
                <a:latin typeface="Comic Sans MS" charset="0"/>
              </a:rPr>
              <a:t>constant speed</a:t>
            </a:r>
          </a:p>
        </p:txBody>
      </p:sp>
      <p:sp>
        <p:nvSpPr>
          <p:cNvPr id="20492" name="Text Box 20"/>
          <p:cNvSpPr txBox="1">
            <a:spLocks noChangeArrowheads="1"/>
          </p:cNvSpPr>
          <p:nvPr/>
        </p:nvSpPr>
        <p:spPr bwMode="auto">
          <a:xfrm>
            <a:off x="5545138" y="38687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C. Accelerating</a:t>
            </a:r>
          </a:p>
        </p:txBody>
      </p:sp>
      <p:sp>
        <p:nvSpPr>
          <p:cNvPr id="20493" name="Text Box 21"/>
          <p:cNvSpPr txBox="1">
            <a:spLocks noChangeArrowheads="1"/>
          </p:cNvSpPr>
          <p:nvPr/>
        </p:nvSpPr>
        <p:spPr bwMode="auto">
          <a:xfrm>
            <a:off x="5545138" y="4637088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D. Decelerating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2184400" y="3698875"/>
            <a:ext cx="339725" cy="1036638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Down Arrow 26"/>
          <p:cNvSpPr/>
          <p:nvPr/>
        </p:nvSpPr>
        <p:spPr>
          <a:xfrm rot="10800000">
            <a:off x="2185988" y="1693863"/>
            <a:ext cx="341312" cy="1038225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Down Arrow 27"/>
          <p:cNvSpPr/>
          <p:nvPr/>
        </p:nvSpPr>
        <p:spPr>
          <a:xfrm rot="5400000">
            <a:off x="477043" y="3028157"/>
            <a:ext cx="341313" cy="641350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Down Arrow 28"/>
          <p:cNvSpPr/>
          <p:nvPr/>
        </p:nvSpPr>
        <p:spPr>
          <a:xfrm rot="16200000">
            <a:off x="4503737" y="2743201"/>
            <a:ext cx="341313" cy="1160462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400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Situation 3: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388938" y="0"/>
            <a:ext cx="8229600" cy="454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60000" lnSpcReduction="20000"/>
          </a:bodyPr>
          <a:lstStyle/>
          <a:p>
            <a:pPr algn="ctr" eaLnBrk="0" hangingPunct="0">
              <a:defRPr/>
            </a:pPr>
            <a:r>
              <a:rPr lang="en-GB" sz="4400" u="sng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know how forces affect different objects.</a:t>
            </a:r>
            <a:endParaRPr lang="en-GB" sz="4400" u="sng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72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omic Sans MS"/>
                <a:ea typeface="MS PGothic" charset="0"/>
                <a:cs typeface="Comic Sans MS"/>
              </a:rPr>
              <a:t>Calculating Speed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Comic Sans MS"/>
                <a:ea typeface="MS PGothic" charset="0"/>
                <a:cs typeface="Comic Sans MS"/>
              </a:rPr>
              <a:t>Speed = Distance </a:t>
            </a:r>
            <a:r>
              <a:rPr lang="en-US" dirty="0">
                <a:latin typeface="Comic Sans MS"/>
                <a:ea typeface="MS PGothic" charset="0"/>
                <a:cs typeface="Comic Sans MS"/>
              </a:rPr>
              <a:t>÷ Time</a:t>
            </a:r>
          </a:p>
          <a:p>
            <a:pPr eaLnBrk="1" hangingPunct="1">
              <a:defRPr/>
            </a:pPr>
            <a:endParaRPr lang="en-US" dirty="0">
              <a:latin typeface="Comic Sans MS"/>
              <a:ea typeface="MS PGothic" charset="0"/>
              <a:cs typeface="Comic Sans MS"/>
            </a:endParaRPr>
          </a:p>
          <a:p>
            <a:pPr eaLnBrk="1" hangingPunct="1">
              <a:defRPr/>
            </a:pPr>
            <a:r>
              <a:rPr lang="en-US" dirty="0">
                <a:latin typeface="Comic Sans MS"/>
                <a:ea typeface="MS PGothic" charset="0"/>
                <a:cs typeface="Comic Sans MS"/>
              </a:rPr>
              <a:t>Distance in </a:t>
            </a:r>
            <a:r>
              <a:rPr lang="en-US" dirty="0" err="1">
                <a:latin typeface="Comic Sans MS"/>
                <a:ea typeface="MS PGothic" charset="0"/>
                <a:cs typeface="Comic Sans MS"/>
              </a:rPr>
              <a:t>metres</a:t>
            </a:r>
            <a:endParaRPr lang="en-US" dirty="0">
              <a:latin typeface="Comic Sans MS"/>
              <a:ea typeface="MS PGothic" charset="0"/>
              <a:cs typeface="Comic Sans MS"/>
            </a:endParaRPr>
          </a:p>
          <a:p>
            <a:pPr eaLnBrk="1" hangingPunct="1">
              <a:defRPr/>
            </a:pPr>
            <a:r>
              <a:rPr lang="en-US" dirty="0">
                <a:latin typeface="Comic Sans MS"/>
                <a:ea typeface="MS PGothic" charset="0"/>
                <a:cs typeface="Comic Sans MS"/>
              </a:rPr>
              <a:t>Time in seconds</a:t>
            </a:r>
          </a:p>
          <a:p>
            <a:pPr eaLnBrk="1" hangingPunct="1">
              <a:defRPr/>
            </a:pPr>
            <a:endParaRPr lang="en-US" dirty="0">
              <a:latin typeface="Comic Sans MS"/>
              <a:ea typeface="MS PGothic" charset="0"/>
              <a:cs typeface="Comic Sans MS"/>
            </a:endParaRPr>
          </a:p>
          <a:p>
            <a:pPr eaLnBrk="1" hangingPunct="1">
              <a:defRPr/>
            </a:pPr>
            <a:r>
              <a:rPr lang="en-US" dirty="0">
                <a:latin typeface="Comic Sans MS"/>
                <a:ea typeface="MS PGothic" charset="0"/>
                <a:cs typeface="Comic Sans MS"/>
              </a:rPr>
              <a:t>So Speed in </a:t>
            </a:r>
            <a:r>
              <a:rPr lang="en-US" dirty="0" err="1">
                <a:latin typeface="Comic Sans MS"/>
                <a:ea typeface="MS PGothic" charset="0"/>
                <a:cs typeface="Comic Sans MS"/>
              </a:rPr>
              <a:t>metres</a:t>
            </a:r>
            <a:r>
              <a:rPr lang="en-US" dirty="0">
                <a:latin typeface="Comic Sans MS"/>
                <a:ea typeface="MS PGothic" charset="0"/>
                <a:cs typeface="Comic Sans MS"/>
              </a:rPr>
              <a:t> per second (m/s)</a:t>
            </a:r>
          </a:p>
          <a:p>
            <a:pPr eaLnBrk="1" hangingPunct="1">
              <a:defRPr/>
            </a:pPr>
            <a:endParaRPr lang="en-US" dirty="0">
              <a:latin typeface="Verdan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87450" y="5589588"/>
            <a:ext cx="7129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Resultant force = zero		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65225" y="6021388"/>
            <a:ext cx="669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b="1"/>
              <a:t>The car remains at the same speed, in the same direction</a:t>
            </a:r>
          </a:p>
        </p:txBody>
      </p:sp>
      <p:pic>
        <p:nvPicPr>
          <p:cNvPr id="21507" name="Picture 12" descr="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611438"/>
            <a:ext cx="30797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5432425" y="1501775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>
                <a:latin typeface="Comic Sans MS" charset="0"/>
              </a:rPr>
              <a:t>Is the car…</a:t>
            </a:r>
          </a:p>
        </p:txBody>
      </p:sp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7939088" y="21717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14"/>
          <p:cNvSpPr>
            <a:spLocks noChangeArrowheads="1"/>
          </p:cNvSpPr>
          <p:nvPr/>
        </p:nvSpPr>
        <p:spPr bwMode="auto">
          <a:xfrm>
            <a:off x="7939088" y="29591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15"/>
          <p:cNvSpPr>
            <a:spLocks noChangeArrowheads="1"/>
          </p:cNvSpPr>
          <p:nvPr/>
        </p:nvSpPr>
        <p:spPr bwMode="auto">
          <a:xfrm>
            <a:off x="7939088" y="37465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7939088" y="4533900"/>
            <a:ext cx="781050" cy="704850"/>
          </a:xfrm>
          <a:prstGeom prst="rect">
            <a:avLst/>
          </a:prstGeom>
          <a:solidFill>
            <a:srgbClr val="FD9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927975" y="2922588"/>
            <a:ext cx="782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6000">
                <a:solidFill>
                  <a:schemeClr val="accent2"/>
                </a:solidFill>
                <a:sym typeface="Wingdings" charset="0"/>
              </a:rPr>
              <a:t></a:t>
            </a:r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5545138" y="2236788"/>
            <a:ext cx="211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A. Stationary</a:t>
            </a:r>
          </a:p>
        </p:txBody>
      </p:sp>
      <p:sp>
        <p:nvSpPr>
          <p:cNvPr id="21515" name="Text Box 19"/>
          <p:cNvSpPr txBox="1">
            <a:spLocks noChangeArrowheads="1"/>
          </p:cNvSpPr>
          <p:nvPr/>
        </p:nvSpPr>
        <p:spPr bwMode="auto">
          <a:xfrm>
            <a:off x="5545138" y="2928938"/>
            <a:ext cx="2347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B. Moving with </a:t>
            </a:r>
          </a:p>
          <a:p>
            <a:pPr eaLnBrk="1" hangingPunct="1"/>
            <a:r>
              <a:rPr lang="en-GB">
                <a:latin typeface="Comic Sans MS" charset="0"/>
              </a:rPr>
              <a:t>constant speed</a:t>
            </a:r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>
            <a:off x="5545138" y="38687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C. Accelerating</a:t>
            </a:r>
          </a:p>
        </p:txBody>
      </p:sp>
      <p:sp>
        <p:nvSpPr>
          <p:cNvPr id="21517" name="Text Box 21"/>
          <p:cNvSpPr txBox="1">
            <a:spLocks noChangeArrowheads="1"/>
          </p:cNvSpPr>
          <p:nvPr/>
        </p:nvSpPr>
        <p:spPr bwMode="auto">
          <a:xfrm>
            <a:off x="5545138" y="4637088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omic Sans MS" charset="0"/>
              </a:rPr>
              <a:t>D. Decelerating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2184400" y="3698875"/>
            <a:ext cx="339725" cy="1036638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Down Arrow 24"/>
          <p:cNvSpPr/>
          <p:nvPr/>
        </p:nvSpPr>
        <p:spPr>
          <a:xfrm rot="10800000">
            <a:off x="2185988" y="1693863"/>
            <a:ext cx="341312" cy="1038225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Down Arrow 25"/>
          <p:cNvSpPr/>
          <p:nvPr/>
        </p:nvSpPr>
        <p:spPr>
          <a:xfrm rot="5400000">
            <a:off x="368300" y="2919413"/>
            <a:ext cx="341313" cy="858837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Down Arrow 26"/>
          <p:cNvSpPr/>
          <p:nvPr/>
        </p:nvSpPr>
        <p:spPr>
          <a:xfrm rot="16200000">
            <a:off x="4333081" y="2913857"/>
            <a:ext cx="341313" cy="819150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400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Situation 4: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388938" y="0"/>
            <a:ext cx="8229600" cy="454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60000" lnSpcReduction="20000"/>
          </a:bodyPr>
          <a:lstStyle/>
          <a:p>
            <a:pPr algn="ctr" eaLnBrk="0" hangingPunct="0">
              <a:defRPr/>
            </a:pPr>
            <a:r>
              <a:rPr lang="en-GB" sz="4400" u="sng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know how forces affect different objects.</a:t>
            </a:r>
            <a:endParaRPr lang="en-GB" sz="4400" u="sng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58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How Do We Convert Units?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3086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mic Sans MS"/>
                <a:cs typeface="Comic Sans MS"/>
              </a:rPr>
              <a:t>Metres</a:t>
            </a:r>
            <a:r>
              <a:rPr lang="en-US" dirty="0" smtClean="0">
                <a:latin typeface="Comic Sans MS"/>
                <a:cs typeface="Comic Sans MS"/>
              </a:rPr>
              <a:t> to </a:t>
            </a:r>
            <a:r>
              <a:rPr lang="en-US" dirty="0" err="1" smtClean="0">
                <a:latin typeface="Comic Sans MS"/>
                <a:cs typeface="Comic Sans MS"/>
              </a:rPr>
              <a:t>kilometres</a:t>
            </a:r>
            <a:r>
              <a:rPr lang="en-US" dirty="0" smtClean="0">
                <a:latin typeface="Comic Sans MS"/>
                <a:cs typeface="Comic Sans MS"/>
              </a:rPr>
              <a:t>?</a:t>
            </a:r>
          </a:p>
          <a:p>
            <a:r>
              <a:rPr lang="en-US" dirty="0" smtClean="0">
                <a:latin typeface="Comic Sans MS"/>
                <a:cs typeface="Comic Sans MS"/>
              </a:rPr>
              <a:t>Divide by 1000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err="1" smtClean="0">
                <a:latin typeface="Comic Sans MS"/>
                <a:cs typeface="Comic Sans MS"/>
              </a:rPr>
              <a:t>Kilometres</a:t>
            </a:r>
            <a:r>
              <a:rPr lang="en-US" dirty="0" smtClean="0">
                <a:latin typeface="Comic Sans MS"/>
                <a:cs typeface="Comic Sans MS"/>
              </a:rPr>
              <a:t> to </a:t>
            </a:r>
            <a:r>
              <a:rPr lang="en-US" dirty="0" err="1" smtClean="0">
                <a:latin typeface="Comic Sans MS"/>
                <a:cs typeface="Comic Sans MS"/>
              </a:rPr>
              <a:t>metres</a:t>
            </a:r>
            <a:r>
              <a:rPr lang="en-US" dirty="0" smtClean="0">
                <a:latin typeface="Comic Sans MS"/>
                <a:cs typeface="Comic Sans MS"/>
              </a:rPr>
              <a:t>?</a:t>
            </a:r>
          </a:p>
          <a:p>
            <a:r>
              <a:rPr lang="en-US" dirty="0" smtClean="0">
                <a:latin typeface="Comic Sans MS"/>
                <a:cs typeface="Comic Sans MS"/>
              </a:rPr>
              <a:t>Multiply by 1000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Km to miles? Multiply by 0.62</a:t>
            </a:r>
          </a:p>
          <a:p>
            <a:r>
              <a:rPr lang="en-US" dirty="0" smtClean="0">
                <a:latin typeface="Comic Sans MS"/>
                <a:cs typeface="Comic Sans MS"/>
              </a:rPr>
              <a:t>Miles to km? Divide by 0.62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834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B83530-7066-4949-B902-767283E53117}" type="datetime1">
              <a:rPr lang="en-GB"/>
              <a:pPr>
                <a:defRPr/>
              </a:pPr>
              <a:t>18/06/2020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487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Comic Sans MS"/>
                <a:cs typeface="Comic Sans MS"/>
              </a:rPr>
              <a:t>Distance, Speed and </a:t>
            </a:r>
            <a:r>
              <a:rPr lang="en-GB" dirty="0" smtClean="0">
                <a:latin typeface="Comic Sans MS"/>
                <a:cs typeface="Comic Sans MS"/>
              </a:rPr>
              <a:t>Time </a:t>
            </a:r>
            <a:r>
              <a:rPr lang="mr-IN" dirty="0" smtClean="0">
                <a:latin typeface="Comic Sans MS"/>
                <a:cs typeface="Comic Sans MS"/>
              </a:rPr>
              <a:t>–</a:t>
            </a:r>
            <a:r>
              <a:rPr lang="en-GB" dirty="0" smtClean="0">
                <a:latin typeface="Comic Sans MS"/>
                <a:cs typeface="Comic Sans MS"/>
              </a:rPr>
              <a:t> 10min</a:t>
            </a:r>
            <a:endParaRPr lang="en-GB" dirty="0">
              <a:latin typeface="Comic Sans MS"/>
              <a:cs typeface="Comic Sans MS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533400" y="1828800"/>
            <a:ext cx="5029200" cy="784225"/>
            <a:chOff x="240" y="816"/>
            <a:chExt cx="3168" cy="494"/>
          </a:xfrm>
        </p:grpSpPr>
        <p:sp>
          <p:nvSpPr>
            <p:cNvPr id="35844" name="Text Box 4"/>
            <p:cNvSpPr txBox="1">
              <a:spLocks noChangeArrowheads="1"/>
            </p:cNvSpPr>
            <p:nvPr/>
          </p:nvSpPr>
          <p:spPr bwMode="auto">
            <a:xfrm>
              <a:off x="240" y="816"/>
              <a:ext cx="3168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00"/>
                  </a:solidFill>
                </a:rPr>
                <a:t>Speed = </a:t>
              </a:r>
              <a:r>
                <a:rPr lang="en-GB" dirty="0" smtClean="0">
                  <a:solidFill>
                    <a:srgbClr val="000000"/>
                  </a:solidFill>
                </a:rPr>
                <a:t>    distance </a:t>
              </a:r>
              <a:endParaRPr lang="en-GB" dirty="0">
                <a:solidFill>
                  <a:srgbClr val="000000"/>
                </a:solidFill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00"/>
                  </a:solidFill>
                </a:rPr>
                <a:t>	      </a:t>
              </a:r>
              <a:r>
                <a:rPr lang="en-GB" dirty="0" smtClean="0">
                  <a:solidFill>
                    <a:srgbClr val="000000"/>
                  </a:solidFill>
                </a:rPr>
                <a:t>      </a:t>
              </a:r>
              <a:r>
                <a:rPr lang="en-GB" dirty="0">
                  <a:solidFill>
                    <a:srgbClr val="000000"/>
                  </a:solidFill>
                </a:rPr>
                <a:t>time </a:t>
              </a:r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>
              <a:off x="698" y="1080"/>
              <a:ext cx="105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b="1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6019800" y="533400"/>
            <a:ext cx="2895600" cy="2438400"/>
            <a:chOff x="3744" y="768"/>
            <a:chExt cx="1824" cy="1536"/>
          </a:xfrm>
        </p:grpSpPr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3744" y="768"/>
              <a:ext cx="1824" cy="1536"/>
            </a:xfrm>
            <a:prstGeom prst="flowChartExtra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4512" y="1056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4944" y="192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4032" y="192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4224" y="1632"/>
              <a:ext cx="816" cy="1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V="1">
              <a:off x="4512" y="1920"/>
              <a:ext cx="240" cy="24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 flipH="1" flipV="1">
              <a:off x="4471" y="1920"/>
              <a:ext cx="240" cy="24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0" y="3284538"/>
            <a:ext cx="9144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  <a:defRPr/>
            </a:pPr>
            <a:r>
              <a:rPr lang="en-GB" dirty="0" smtClean="0">
                <a:solidFill>
                  <a:srgbClr val="000000"/>
                </a:solidFill>
                <a:latin typeface="Comic Sans MS" charset="0"/>
              </a:rPr>
              <a:t>Dave walks 200 metres in 40 seconds.  What is his speed?</a:t>
            </a:r>
          </a:p>
          <a:p>
            <a:pPr>
              <a:spcBef>
                <a:spcPct val="50000"/>
              </a:spcBef>
              <a:buFontTx/>
              <a:buAutoNum type="arabicParenR"/>
              <a:defRPr/>
            </a:pPr>
            <a:r>
              <a:rPr lang="en-GB" dirty="0" smtClean="0">
                <a:solidFill>
                  <a:srgbClr val="000000"/>
                </a:solidFill>
                <a:latin typeface="Comic Sans MS" charset="0"/>
              </a:rPr>
              <a:t>Laura covers 2km in 1,000 seconds.  What is her speed? Units??</a:t>
            </a:r>
          </a:p>
          <a:p>
            <a:pPr>
              <a:spcBef>
                <a:spcPct val="50000"/>
              </a:spcBef>
              <a:buFontTx/>
              <a:buAutoNum type="arabicParenR"/>
              <a:defRPr/>
            </a:pPr>
            <a:r>
              <a:rPr lang="en-GB" dirty="0" smtClean="0">
                <a:solidFill>
                  <a:srgbClr val="000000"/>
                </a:solidFill>
                <a:latin typeface="Comic Sans MS" charset="0"/>
              </a:rPr>
              <a:t>How long would it take to run 100 metres if you run at 10m/s?</a:t>
            </a:r>
          </a:p>
          <a:p>
            <a:pPr>
              <a:spcBef>
                <a:spcPct val="50000"/>
              </a:spcBef>
              <a:buFontTx/>
              <a:buAutoNum type="arabicParenR"/>
              <a:defRPr/>
            </a:pPr>
            <a:r>
              <a:rPr lang="en-GB" dirty="0" smtClean="0">
                <a:solidFill>
                  <a:srgbClr val="000000"/>
                </a:solidFill>
                <a:latin typeface="Comic Sans MS" charset="0"/>
              </a:rPr>
              <a:t>Steve travels at 50m/s for 20s.  How far does he go?</a:t>
            </a:r>
          </a:p>
          <a:p>
            <a:pPr>
              <a:spcBef>
                <a:spcPct val="50000"/>
              </a:spcBef>
              <a:buFontTx/>
              <a:buAutoNum type="arabicParenR"/>
              <a:defRPr/>
            </a:pPr>
            <a:r>
              <a:rPr lang="en-GB" dirty="0" smtClean="0">
                <a:solidFill>
                  <a:srgbClr val="000000"/>
                </a:solidFill>
                <a:latin typeface="Comic Sans MS" charset="0"/>
              </a:rPr>
              <a:t>Susan drives her car at 85mph (about 40m/s).  How long does it take her to drive 20km? Units?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083" y="6127750"/>
            <a:ext cx="803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TIP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mr-IN" dirty="0" smtClean="0">
                <a:latin typeface="Comic Sans MS"/>
                <a:cs typeface="Comic Sans MS"/>
              </a:rPr>
              <a:t>–</a:t>
            </a:r>
            <a:r>
              <a:rPr lang="en-US" dirty="0" smtClean="0">
                <a:latin typeface="Comic Sans MS"/>
                <a:cs typeface="Comic Sans MS"/>
              </a:rPr>
              <a:t> Write out the equation (1 mark); Insert known values (1 mark); write answer, including units (1 mark)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1771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Answers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1. Speed = distance/ time; 200/40; 5m/s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2.  Speed = distance/time; 2000/1000; 2m/s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3. Time = distance/speed; 100/10; 10s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4. Distance = speed x time; 50 x 20; 1000m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5. Time = distance/ speed; 20000/40; 500s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811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What Is Acceleration?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450" b="5450"/>
          <a:stretch>
            <a:fillRect/>
          </a:stretch>
        </p:blipFill>
        <p:spPr>
          <a:xfrm>
            <a:off x="457200" y="1600200"/>
            <a:ext cx="4350657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97500" y="1820333"/>
            <a:ext cx="3162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Acceleration is how quickly the velocity of an object is changing.</a:t>
            </a:r>
          </a:p>
          <a:p>
            <a:endParaRPr lang="en-US" sz="3200" dirty="0">
              <a:latin typeface="Comic Sans MS"/>
              <a:cs typeface="Comic Sans MS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Remember</a:t>
            </a:r>
            <a:r>
              <a:rPr lang="en-US" sz="3200" dirty="0" smtClean="0">
                <a:latin typeface="Comic Sans MS"/>
                <a:cs typeface="Comic Sans MS"/>
              </a:rPr>
              <a:t> – it is a vector quantity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321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-9719"/>
          <a:stretch/>
        </p:blipFill>
        <p:spPr>
          <a:xfrm>
            <a:off x="457200" y="820057"/>
            <a:ext cx="8229600" cy="4350657"/>
          </a:xfrm>
        </p:spPr>
      </p:pic>
      <p:sp>
        <p:nvSpPr>
          <p:cNvPr id="3" name="TextBox 2"/>
          <p:cNvSpPr txBox="1"/>
          <p:nvPr/>
        </p:nvSpPr>
        <p:spPr>
          <a:xfrm>
            <a:off x="698501" y="4445000"/>
            <a:ext cx="781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Now rearrange the equation to show how to calculate: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Change in velocity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Time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505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935</Words>
  <Application>Microsoft Office PowerPoint</Application>
  <PresentationFormat>On-screen Show (4:3)</PresentationFormat>
  <Paragraphs>196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Comic Sans MS</vt:lpstr>
      <vt:lpstr>Verdana</vt:lpstr>
      <vt:lpstr>Wingdings</vt:lpstr>
      <vt:lpstr>Office Theme</vt:lpstr>
      <vt:lpstr>P2 Forces </vt:lpstr>
      <vt:lpstr>Housekeeping</vt:lpstr>
      <vt:lpstr>P2.1 Motion</vt:lpstr>
      <vt:lpstr>Calculating Speed</vt:lpstr>
      <vt:lpstr>How Do We Convert Units?</vt:lpstr>
      <vt:lpstr>Distance, Speed and Time – 10min</vt:lpstr>
      <vt:lpstr>Answers</vt:lpstr>
      <vt:lpstr>What Is Acceleration?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Time – 10 minutes</vt:lpstr>
      <vt:lpstr>PowerPoint Presentation</vt:lpstr>
      <vt:lpstr>Motion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P2.2 Newton’s Laws</vt:lpstr>
      <vt:lpstr>PowerPoint Presentation</vt:lpstr>
      <vt:lpstr>Zero resultant force (balanced) </vt:lpstr>
      <vt:lpstr>Which direction would movement be in?  What is the resultant force?</vt:lpstr>
      <vt:lpstr>PowerPoint Presentation</vt:lpstr>
      <vt:lpstr>Situation 2: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Forces</dc:title>
  <dc:creator>Martin M</dc:creator>
  <cp:lastModifiedBy>Patrick Phillips</cp:lastModifiedBy>
  <cp:revision>16</cp:revision>
  <dcterms:created xsi:type="dcterms:W3CDTF">2020-06-15T14:22:37Z</dcterms:created>
  <dcterms:modified xsi:type="dcterms:W3CDTF">2020-06-18T07:35:22Z</dcterms:modified>
</cp:coreProperties>
</file>